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5" r:id="rId2"/>
  </p:sldMasterIdLst>
  <p:notesMasterIdLst>
    <p:notesMasterId r:id="rId23"/>
  </p:notesMasterIdLst>
  <p:handoutMasterIdLst>
    <p:handoutMasterId r:id="rId24"/>
  </p:handoutMasterIdLst>
  <p:sldIdLst>
    <p:sldId id="258" r:id="rId3"/>
    <p:sldId id="303" r:id="rId4"/>
    <p:sldId id="260" r:id="rId5"/>
    <p:sldId id="279" r:id="rId6"/>
    <p:sldId id="297" r:id="rId7"/>
    <p:sldId id="286" r:id="rId8"/>
    <p:sldId id="299" r:id="rId9"/>
    <p:sldId id="284" r:id="rId10"/>
    <p:sldId id="282" r:id="rId11"/>
    <p:sldId id="298" r:id="rId12"/>
    <p:sldId id="290" r:id="rId13"/>
    <p:sldId id="291" r:id="rId14"/>
    <p:sldId id="293" r:id="rId15"/>
    <p:sldId id="294" r:id="rId16"/>
    <p:sldId id="295" r:id="rId17"/>
    <p:sldId id="300" r:id="rId18"/>
    <p:sldId id="275" r:id="rId19"/>
    <p:sldId id="302" r:id="rId20"/>
    <p:sldId id="296" r:id="rId21"/>
    <p:sldId id="276"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C64"/>
    <a:srgbClr val="EA9D36"/>
    <a:srgbClr val="A2D668"/>
    <a:srgbClr val="EAE5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358" autoAdjust="0"/>
  </p:normalViewPr>
  <p:slideViewPr>
    <p:cSldViewPr snapToGrid="0">
      <p:cViewPr varScale="1">
        <p:scale>
          <a:sx n="54" d="100"/>
          <a:sy n="54" d="100"/>
        </p:scale>
        <p:origin x="1848"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fontAlgn="auto">
              <a:spcBef>
                <a:spcPts val="0"/>
              </a:spcBef>
              <a:spcAft>
                <a:spcPts val="0"/>
              </a:spcAft>
              <a:defRPr sz="1200">
                <a:latin typeface="+mn-lt"/>
                <a:cs typeface="+mn-cs"/>
              </a:defRPr>
            </a:lvl1pPr>
          </a:lstStyle>
          <a:p>
            <a:pPr>
              <a:defRPr/>
            </a:pPr>
            <a:fld id="{839685E4-DD67-4E82-8DC5-B4C9BBDCE3BE}" type="datetimeFigureOut">
              <a:rPr lang="en-US"/>
              <a:pPr>
                <a:defRPr/>
              </a:pPr>
              <a:t>4/3/2020</a:t>
            </a:fld>
            <a:endParaRPr/>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fontAlgn="auto">
              <a:spcBef>
                <a:spcPts val="0"/>
              </a:spcBef>
              <a:spcAft>
                <a:spcPts val="0"/>
              </a:spcAft>
              <a:defRPr sz="1200">
                <a:latin typeface="+mn-lt"/>
                <a:cs typeface="+mn-cs"/>
              </a:defRPr>
            </a:lvl1pPr>
          </a:lstStyle>
          <a:p>
            <a:pPr>
              <a:defRPr/>
            </a:pPr>
            <a:endParaRPr/>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fontAlgn="auto">
              <a:spcBef>
                <a:spcPts val="0"/>
              </a:spcBef>
              <a:spcAft>
                <a:spcPts val="0"/>
              </a:spcAft>
              <a:defRPr sz="1200">
                <a:latin typeface="+mn-lt"/>
                <a:cs typeface="+mn-cs"/>
              </a:defRPr>
            </a:lvl1pPr>
          </a:lstStyle>
          <a:p>
            <a:pPr>
              <a:defRPr/>
            </a:pPr>
            <a:fld id="{2430ED52-5040-4EC3-A362-24D0FA8D6D19}" type="slidenum">
              <a:rPr/>
              <a:pPr>
                <a:defRPr/>
              </a:pPr>
              <a:t>‹#›</a:t>
            </a:fld>
            <a:endParaRPr/>
          </a:p>
        </p:txBody>
      </p:sp>
    </p:spTree>
    <p:extLst>
      <p:ext uri="{BB962C8B-B14F-4D97-AF65-F5344CB8AC3E}">
        <p14:creationId xmlns:p14="http://schemas.microsoft.com/office/powerpoint/2010/main" val="1892791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fontAlgn="auto">
              <a:spcBef>
                <a:spcPts val="0"/>
              </a:spcBef>
              <a:spcAft>
                <a:spcPts val="0"/>
              </a:spcAft>
              <a:defRPr sz="1200">
                <a:latin typeface="+mn-lt"/>
                <a:cs typeface="+mn-cs"/>
              </a:defRPr>
            </a:lvl1pPr>
          </a:lstStyle>
          <a:p>
            <a:pPr>
              <a:defRPr/>
            </a:pPr>
            <a:fld id="{38FD93E4-521A-4261-A032-A21663C75F7B}" type="datetimeFigureOut">
              <a:rPr lang="en-US"/>
              <a:pPr>
                <a:defRPr/>
              </a:pPr>
              <a:t>4/3/2020</a:t>
            </a:fld>
            <a:endParaRP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pPr lvl="0"/>
            <a:endParaRPr noProof="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fontAlgn="auto">
              <a:spcBef>
                <a:spcPts val="0"/>
              </a:spcBef>
              <a:spcAft>
                <a:spcPts val="0"/>
              </a:spcAft>
              <a:defRPr sz="1200">
                <a:latin typeface="+mn-lt"/>
                <a:cs typeface="+mn-cs"/>
              </a:defRPr>
            </a:lvl1pPr>
          </a:lstStyle>
          <a:p>
            <a:pPr>
              <a:defRPr/>
            </a:pPr>
            <a:endParaRPr/>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fontAlgn="auto">
              <a:spcBef>
                <a:spcPts val="0"/>
              </a:spcBef>
              <a:spcAft>
                <a:spcPts val="0"/>
              </a:spcAft>
              <a:defRPr sz="1200">
                <a:latin typeface="+mn-lt"/>
                <a:cs typeface="+mn-cs"/>
              </a:defRPr>
            </a:lvl1pPr>
          </a:lstStyle>
          <a:p>
            <a:pPr>
              <a:defRPr/>
            </a:pPr>
            <a:fld id="{97648B90-F734-4E01-9A84-C7FB7E509C2C}" type="slidenum">
              <a:rPr/>
              <a:pPr>
                <a:defRPr/>
              </a:pPr>
              <a:t>‹#›</a:t>
            </a:fld>
            <a:endParaRPr/>
          </a:p>
        </p:txBody>
      </p:sp>
    </p:spTree>
    <p:extLst>
      <p:ext uri="{BB962C8B-B14F-4D97-AF65-F5344CB8AC3E}">
        <p14:creationId xmlns:p14="http://schemas.microsoft.com/office/powerpoint/2010/main" val="1937213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6955" indent="-291136">
              <a:defRPr>
                <a:solidFill>
                  <a:schemeClr val="tx1"/>
                </a:solidFill>
                <a:latin typeface="Corbel" pitchFamily="34" charset="0"/>
              </a:defRPr>
            </a:lvl2pPr>
            <a:lvl3pPr marL="1164546" indent="-232909">
              <a:defRPr>
                <a:solidFill>
                  <a:schemeClr val="tx1"/>
                </a:solidFill>
                <a:latin typeface="Corbel" pitchFamily="34" charset="0"/>
              </a:defRPr>
            </a:lvl3pPr>
            <a:lvl4pPr marL="1630366" indent="-232909">
              <a:defRPr>
                <a:solidFill>
                  <a:schemeClr val="tx1"/>
                </a:solidFill>
                <a:latin typeface="Corbel" pitchFamily="34" charset="0"/>
              </a:defRPr>
            </a:lvl4pPr>
            <a:lvl5pPr marL="2096184" indent="-232909">
              <a:defRPr>
                <a:solidFill>
                  <a:schemeClr val="tx1"/>
                </a:solidFill>
                <a:latin typeface="Corbel" pitchFamily="34" charset="0"/>
              </a:defRPr>
            </a:lvl5pPr>
            <a:lvl6pPr marL="2562002" indent="-232909" fontAlgn="base">
              <a:spcBef>
                <a:spcPct val="0"/>
              </a:spcBef>
              <a:spcAft>
                <a:spcPct val="0"/>
              </a:spcAft>
              <a:defRPr>
                <a:solidFill>
                  <a:schemeClr val="tx1"/>
                </a:solidFill>
                <a:latin typeface="Corbel" pitchFamily="34" charset="0"/>
              </a:defRPr>
            </a:lvl6pPr>
            <a:lvl7pPr marL="3027820" indent="-232909" fontAlgn="base">
              <a:spcBef>
                <a:spcPct val="0"/>
              </a:spcBef>
              <a:spcAft>
                <a:spcPct val="0"/>
              </a:spcAft>
              <a:defRPr>
                <a:solidFill>
                  <a:schemeClr val="tx1"/>
                </a:solidFill>
                <a:latin typeface="Corbel" pitchFamily="34" charset="0"/>
              </a:defRPr>
            </a:lvl7pPr>
            <a:lvl8pPr marL="3493639" indent="-232909" fontAlgn="base">
              <a:spcBef>
                <a:spcPct val="0"/>
              </a:spcBef>
              <a:spcAft>
                <a:spcPct val="0"/>
              </a:spcAft>
              <a:defRPr>
                <a:solidFill>
                  <a:schemeClr val="tx1"/>
                </a:solidFill>
                <a:latin typeface="Corbel" pitchFamily="34" charset="0"/>
              </a:defRPr>
            </a:lvl8pPr>
            <a:lvl9pPr marL="3959457" indent="-232909"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E02EE4F2-B861-41B4-9CC5-605E23C06523}" type="slidenum">
              <a:rPr lang="en-US" smtClean="0"/>
              <a:pPr fontAlgn="base">
                <a:spcBef>
                  <a:spcPct val="0"/>
                </a:spcBef>
                <a:spcAft>
                  <a:spcPct val="0"/>
                </a:spcAft>
              </a:pPr>
              <a:t>1</a:t>
            </a:fld>
            <a:endParaRPr lang="en-US" smtClean="0"/>
          </a:p>
        </p:txBody>
      </p:sp>
    </p:spTree>
    <p:extLst>
      <p:ext uri="{BB962C8B-B14F-4D97-AF65-F5344CB8AC3E}">
        <p14:creationId xmlns:p14="http://schemas.microsoft.com/office/powerpoint/2010/main" val="133788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wrong ladder could cause you serious injury or in a worst case, </a:t>
            </a:r>
            <a:r>
              <a:rPr lang="en-US" b="1" dirty="0" smtClean="0"/>
              <a:t>DEATH.</a:t>
            </a:r>
            <a:r>
              <a:rPr lang="en-US" dirty="0" smtClean="0"/>
              <a:t> If you need to access a roof or lean a ladder against a building don’t use a step ladder. Instead, use an extension or straight ladder.</a:t>
            </a:r>
          </a:p>
          <a:p>
            <a:endParaRPr lang="en-US" dirty="0" smtClean="0"/>
          </a:p>
          <a:p>
            <a:r>
              <a:rPr lang="en-US" dirty="0" smtClean="0"/>
              <a:t>As you can see in the picture the worker is</a:t>
            </a:r>
            <a:r>
              <a:rPr lang="en-US" baseline="0" dirty="0" smtClean="0"/>
              <a:t> straddled on top of the ladder</a:t>
            </a:r>
            <a:r>
              <a:rPr lang="en-US" dirty="0" smtClean="0"/>
              <a:t>. Climbing on</a:t>
            </a:r>
            <a:r>
              <a:rPr lang="en-US" baseline="0" dirty="0" smtClean="0"/>
              <a:t> or above the posted warning on the ladder step could cause the ladder to become unstable thus tip over and worker to fall</a:t>
            </a:r>
            <a:r>
              <a:rPr lang="en-US" dirty="0" smtClean="0"/>
              <a:t> – Not a safe way to do work!</a:t>
            </a:r>
          </a:p>
          <a:p>
            <a:endParaRPr lang="en-US" dirty="0" smtClean="0"/>
          </a:p>
          <a:p>
            <a:r>
              <a:rPr lang="en-US" dirty="0" smtClean="0"/>
              <a:t>Before using any ladder it’s important to inspect the ladder for any defects; this can be the difference between doing a job or being injured while doing a job.</a:t>
            </a:r>
            <a:endParaRPr lang="en-US" b="1" dirty="0" smtClean="0"/>
          </a:p>
          <a:p>
            <a:endParaRPr lang="en-US" dirty="0"/>
          </a:p>
        </p:txBody>
      </p:sp>
      <p:sp>
        <p:nvSpPr>
          <p:cNvPr id="4" name="Slide Number Placeholder 3"/>
          <p:cNvSpPr>
            <a:spLocks noGrp="1"/>
          </p:cNvSpPr>
          <p:nvPr>
            <p:ph type="sldNum" sz="quarter" idx="10"/>
          </p:nvPr>
        </p:nvSpPr>
        <p:spPr/>
        <p:txBody>
          <a:bodyPr/>
          <a:lstStyle/>
          <a:p>
            <a:fld id="{41547DF1-60C8-48F7-B16C-489C7B2BD64A}" type="slidenum">
              <a:rPr lang="en-US" smtClean="0"/>
              <a:t>11</a:t>
            </a:fld>
            <a:endParaRPr lang="en-US"/>
          </a:p>
        </p:txBody>
      </p:sp>
    </p:spTree>
    <p:extLst>
      <p:ext uri="{BB962C8B-B14F-4D97-AF65-F5344CB8AC3E}">
        <p14:creationId xmlns:p14="http://schemas.microsoft.com/office/powerpoint/2010/main" val="2247719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Most likely you don't use your ladder every day, or even every month.  For this reason, it is important that you inspect the ladder for flaws before you climb up.  Ladders shall be inspected by a qualified person for any visible defects frequently and after any occurrence that could affect their safe use.</a:t>
            </a:r>
          </a:p>
          <a:p>
            <a:pPr eaLnBrk="1" hangingPunct="1"/>
            <a:endParaRPr lang="en-US" dirty="0" smtClean="0"/>
          </a:p>
          <a:p>
            <a:pPr eaLnBrk="1" hangingPunct="1"/>
            <a:r>
              <a:rPr lang="en-US" dirty="0" smtClean="0"/>
              <a:t>Be sure to check that all rungs are secure. Look for loose nails, screws, hinges or bolts. </a:t>
            </a:r>
          </a:p>
          <a:p>
            <a:endParaRPr lang="en-US" dirty="0"/>
          </a:p>
        </p:txBody>
      </p:sp>
      <p:sp>
        <p:nvSpPr>
          <p:cNvPr id="4" name="Slide Number Placeholder 3"/>
          <p:cNvSpPr>
            <a:spLocks noGrp="1"/>
          </p:cNvSpPr>
          <p:nvPr>
            <p:ph type="sldNum" sz="quarter" idx="10"/>
          </p:nvPr>
        </p:nvSpPr>
        <p:spPr/>
        <p:txBody>
          <a:bodyPr/>
          <a:lstStyle/>
          <a:p>
            <a:fld id="{F3DAC683-43A8-4F97-BA7F-C225F2FA4EAE}" type="slidenum">
              <a:rPr lang="en-US" smtClean="0"/>
              <a:t>12</a:t>
            </a:fld>
            <a:endParaRPr lang="en-US"/>
          </a:p>
        </p:txBody>
      </p:sp>
    </p:spTree>
    <p:extLst>
      <p:ext uri="{BB962C8B-B14F-4D97-AF65-F5344CB8AC3E}">
        <p14:creationId xmlns:p14="http://schemas.microsoft.com/office/powerpoint/2010/main" val="2694417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you are using a wooden ladder, be sure that no part is warped or splintered. In addition wood ladders shall not be painted with other than a transparent material.</a:t>
            </a:r>
          </a:p>
          <a:p>
            <a:pPr eaLnBrk="1" hangingPunct="1"/>
            <a:endParaRPr lang="en-US" dirty="0" smtClean="0"/>
          </a:p>
          <a:p>
            <a:pPr eaLnBrk="1" hangingPunct="1"/>
            <a:r>
              <a:rPr lang="en-US" dirty="0" smtClean="0"/>
              <a:t>Check to be sure that the slip-resistant feet are even &amp; in good condition and that the ladder does not wobble.</a:t>
            </a:r>
          </a:p>
          <a:p>
            <a:pPr eaLnBrk="1" hangingPunct="1"/>
            <a:endParaRPr lang="en-US" dirty="0" smtClean="0"/>
          </a:p>
          <a:p>
            <a:pPr eaLnBrk="1" hangingPunct="1"/>
            <a:r>
              <a:rPr lang="en-US" dirty="0" smtClean="0"/>
              <a:t>lastly, verify that the labels are still intact and are legible.</a:t>
            </a:r>
          </a:p>
          <a:p>
            <a:pPr eaLnBrk="1" hangingPunct="1"/>
            <a:endParaRPr lang="en-US" dirty="0" smtClean="0"/>
          </a:p>
          <a:p>
            <a:pPr eaLnBrk="1" hangingPunct="1"/>
            <a:r>
              <a:rPr lang="en-US" b="1" dirty="0" smtClean="0"/>
              <a:t>Damaged Ladders</a:t>
            </a:r>
          </a:p>
          <a:p>
            <a:pPr eaLnBrk="1" hangingPunct="1"/>
            <a:r>
              <a:rPr lang="en-US" dirty="0" smtClean="0"/>
              <a:t>Ladders that have developed defects shall be removed from service for repair or destruction and tagged or marked as “Dangerous, Do Not Use”. Ladders with broken or missing steps, rungs, cleats, safety feet, side rails, or other defects shall not be used.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3DAC683-43A8-4F97-BA7F-C225F2FA4EAE}" type="slidenum">
              <a:rPr lang="en-US" smtClean="0"/>
              <a:t>13</a:t>
            </a:fld>
            <a:endParaRPr lang="en-US"/>
          </a:p>
        </p:txBody>
      </p:sp>
    </p:spTree>
    <p:extLst>
      <p:ext uri="{BB962C8B-B14F-4D97-AF65-F5344CB8AC3E}">
        <p14:creationId xmlns:p14="http://schemas.microsoft.com/office/powerpoint/2010/main" val="1622478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34">
              <a:defRPr/>
            </a:pPr>
            <a:r>
              <a:rPr lang="en-US" dirty="0" smtClean="0"/>
              <a:t>When using an extension ladder, raise it to the desired height, being sure the locks engage properly on both sides of the ladder. </a:t>
            </a:r>
          </a:p>
          <a:p>
            <a:endParaRPr lang="en-US" dirty="0"/>
          </a:p>
        </p:txBody>
      </p:sp>
      <p:sp>
        <p:nvSpPr>
          <p:cNvPr id="4" name="Slide Number Placeholder 3"/>
          <p:cNvSpPr>
            <a:spLocks noGrp="1"/>
          </p:cNvSpPr>
          <p:nvPr>
            <p:ph type="sldNum" sz="quarter" idx="10"/>
          </p:nvPr>
        </p:nvSpPr>
        <p:spPr/>
        <p:txBody>
          <a:bodyPr/>
          <a:lstStyle/>
          <a:p>
            <a:fld id="{41547DF1-60C8-48F7-B16C-489C7B2BD64A}" type="slidenum">
              <a:rPr lang="en-US" smtClean="0"/>
              <a:t>14</a:t>
            </a:fld>
            <a:endParaRPr lang="en-US"/>
          </a:p>
        </p:txBody>
      </p:sp>
    </p:spTree>
    <p:extLst>
      <p:ext uri="{BB962C8B-B14F-4D97-AF65-F5344CB8AC3E}">
        <p14:creationId xmlns:p14="http://schemas.microsoft.com/office/powerpoint/2010/main" val="1052083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40000"/>
              </a:spcBef>
              <a:defRPr/>
            </a:pPr>
            <a:r>
              <a:rPr lang="en-US" sz="1500" u="sng" dirty="0"/>
              <a:t>Firm Base - </a:t>
            </a:r>
            <a:r>
              <a:rPr lang="en-US" dirty="0" smtClean="0"/>
              <a:t>Set both feet level and on the pads</a:t>
            </a:r>
          </a:p>
          <a:p>
            <a:pPr eaLnBrk="1" hangingPunct="1">
              <a:defRPr/>
            </a:pPr>
            <a:r>
              <a:rPr lang="en-US" u="sng" dirty="0" smtClean="0"/>
              <a:t>Soft Base - </a:t>
            </a:r>
            <a:r>
              <a:rPr lang="en-US" dirty="0" smtClean="0"/>
              <a:t>Set on the spikes and seat the ladder in the ground.</a:t>
            </a:r>
          </a:p>
          <a:p>
            <a:pPr eaLnBrk="1" hangingPunct="1">
              <a:defRPr/>
            </a:pPr>
            <a:r>
              <a:rPr lang="en-US" dirty="0" smtClean="0"/>
              <a:t>Also consider using an anti-slip ladder device if working on slippery surfaces.</a:t>
            </a:r>
          </a:p>
          <a:p>
            <a:pPr eaLnBrk="1" hangingPunct="1">
              <a:defRPr/>
            </a:pPr>
            <a:endParaRPr lang="en-US" dirty="0" smtClean="0"/>
          </a:p>
          <a:p>
            <a:pPr eaLnBrk="1" hangingPunct="1">
              <a:defRPr/>
            </a:pPr>
            <a:r>
              <a:rPr lang="en-US" dirty="0" smtClean="0"/>
              <a:t>To ensure you choose the ladder best suited to your needs, use the recommended guidelines.</a:t>
            </a:r>
          </a:p>
          <a:p>
            <a:pPr eaLnBrk="1" hangingPunct="1">
              <a:defRPr/>
            </a:pPr>
            <a:endParaRPr lang="en-US" dirty="0" smtClean="0"/>
          </a:p>
          <a:p>
            <a:pPr eaLnBrk="1" hangingPunct="1">
              <a:defRPr/>
            </a:pPr>
            <a:r>
              <a:rPr lang="en-US" dirty="0" smtClean="0"/>
              <a:t>Use the 4 to 1 ratio when setting up a straight/extension ladder – for every 4 foot in height the base should be 1 foot out</a:t>
            </a:r>
          </a:p>
          <a:p>
            <a:pPr eaLnBrk="1" hangingPunct="1">
              <a:defRPr/>
            </a:pPr>
            <a:endParaRPr lang="en-US" dirty="0" smtClean="0"/>
          </a:p>
          <a:p>
            <a:pPr eaLnBrk="1" hangingPunct="1">
              <a:defRPr/>
            </a:pPr>
            <a:r>
              <a:rPr lang="en-US" dirty="0" smtClean="0"/>
              <a:t>Position straight/extension ladders so the side rails extend at least 3 feet above the landing. Secure side rails at the top to a rigid support and use a grab device when 3 foot extension is not possible. </a:t>
            </a:r>
            <a:r>
              <a:rPr lang="en-US" b="1" i="1" dirty="0" smtClean="0">
                <a:solidFill>
                  <a:srgbClr val="0066CC"/>
                </a:solidFill>
                <a:effectLst>
                  <a:outerShdw blurRad="38100" dist="38100" dir="2700000" algn="tl">
                    <a:srgbClr val="C0C0C0"/>
                  </a:outerShdw>
                </a:effectLst>
              </a:rPr>
              <a:t>Always</a:t>
            </a:r>
            <a:r>
              <a:rPr lang="en-US" dirty="0" smtClean="0">
                <a:effectLst>
                  <a:outerShdw blurRad="38100" dist="38100" dir="2700000" algn="tl">
                    <a:srgbClr val="C0C0C0"/>
                  </a:outerShdw>
                </a:effectLst>
              </a:rPr>
              <a:t> raise extension so that the upper section overlaps and rests on the bottom section.</a:t>
            </a:r>
          </a:p>
          <a:p>
            <a:pPr eaLnBrk="1" hangingPunct="1">
              <a:defRPr/>
            </a:pPr>
            <a:r>
              <a:rPr lang="en-US" dirty="0" smtClean="0">
                <a:effectLst>
                  <a:outerShdw blurRad="38100" dist="38100" dir="2700000" algn="tl">
                    <a:srgbClr val="C0C0C0"/>
                  </a:outerShdw>
                </a:effectLst>
              </a:rPr>
              <a:t>The upper section must always overlap </a:t>
            </a:r>
            <a:r>
              <a:rPr lang="en-US" b="1" i="1" dirty="0" smtClean="0">
                <a:solidFill>
                  <a:srgbClr val="0066CC"/>
                </a:solidFill>
                <a:effectLst>
                  <a:outerShdw blurRad="38100" dist="38100" dir="2700000" algn="tl">
                    <a:srgbClr val="C0C0C0"/>
                  </a:outerShdw>
                </a:effectLst>
              </a:rPr>
              <a:t>on the climbing side</a:t>
            </a:r>
            <a:r>
              <a:rPr lang="en-US" dirty="0" smtClean="0">
                <a:effectLst>
                  <a:outerShdw blurRad="38100" dist="38100" dir="2700000" algn="tl">
                    <a:srgbClr val="C0C0C0"/>
                  </a:outerShdw>
                </a:effectLst>
              </a:rPr>
              <a:t> of the extension ladder.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3DAC683-43A8-4F97-BA7F-C225F2FA4EAE}" type="slidenum">
              <a:rPr lang="en-US" smtClean="0"/>
              <a:t>15</a:t>
            </a:fld>
            <a:endParaRPr lang="en-US"/>
          </a:p>
        </p:txBody>
      </p:sp>
    </p:spTree>
    <p:extLst>
      <p:ext uri="{BB962C8B-B14F-4D97-AF65-F5344CB8AC3E}">
        <p14:creationId xmlns:p14="http://schemas.microsoft.com/office/powerpoint/2010/main" val="381273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DAC683-43A8-4F97-BA7F-C225F2FA4EAE}" type="slidenum">
              <a:rPr lang="en-US" smtClean="0"/>
              <a:t>16</a:t>
            </a:fld>
            <a:endParaRPr lang="en-US"/>
          </a:p>
        </p:txBody>
      </p:sp>
    </p:spTree>
    <p:extLst>
      <p:ext uri="{BB962C8B-B14F-4D97-AF65-F5344CB8AC3E}">
        <p14:creationId xmlns:p14="http://schemas.microsoft.com/office/powerpoint/2010/main" val="4252246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Answers</a:t>
            </a:r>
          </a:p>
          <a:p>
            <a:r>
              <a:rPr lang="en-US" b="1" dirty="0" smtClean="0"/>
              <a:t>1. Top Cap, 2. Top Step, 3. Front Side Rail, 4. Step, 5. Anti-slip Shoes/Feet,</a:t>
            </a:r>
            <a:r>
              <a:rPr lang="en-US" b="1" baseline="0" dirty="0" smtClean="0"/>
              <a:t> 6. Spreaders, 7. Rear Side Rail, 8. Labels.</a:t>
            </a:r>
          </a:p>
          <a:p>
            <a:endParaRPr lang="en-US" b="1" dirty="0" smtClean="0"/>
          </a:p>
          <a:p>
            <a:pPr eaLnBrk="1" hangingPunct="1"/>
            <a:r>
              <a:rPr lang="en-US" b="1" dirty="0" smtClean="0"/>
              <a:t>Never</a:t>
            </a:r>
            <a:r>
              <a:rPr lang="en-US" dirty="0" smtClean="0"/>
              <a:t> lean a self supporting step ladder </a:t>
            </a:r>
            <a:r>
              <a:rPr lang="en-US" b="1" u="sng" dirty="0" smtClean="0"/>
              <a:t>and</a:t>
            </a:r>
            <a:r>
              <a:rPr lang="en-US" dirty="0" smtClean="0"/>
              <a:t> erect it only on a flat level surface. Before climbing a stepladder, make sure that its legs are fully extended and the spreader locked. The locking device may present a pinching hazard, so keep fingers clear when setting up the ladder.</a:t>
            </a:r>
          </a:p>
          <a:p>
            <a:pPr eaLnBrk="1" hangingPunct="1"/>
            <a:endParaRPr lang="en-US" dirty="0" smtClean="0"/>
          </a:p>
          <a:p>
            <a:pPr eaLnBrk="1" hangingPunct="1"/>
            <a:r>
              <a:rPr lang="en-US" dirty="0" smtClean="0"/>
              <a:t>Do not step on the bucket shelf or attempt to climb or stand on the rear section supports. They are not designed to support the weight of a person.</a:t>
            </a:r>
          </a:p>
        </p:txBody>
      </p:sp>
      <p:sp>
        <p:nvSpPr>
          <p:cNvPr id="4" name="Slide Number Placeholder 3"/>
          <p:cNvSpPr>
            <a:spLocks noGrp="1"/>
          </p:cNvSpPr>
          <p:nvPr>
            <p:ph type="sldNum" sz="quarter" idx="10"/>
          </p:nvPr>
        </p:nvSpPr>
        <p:spPr/>
        <p:txBody>
          <a:bodyPr/>
          <a:lstStyle/>
          <a:p>
            <a:pPr>
              <a:defRPr/>
            </a:pPr>
            <a:fld id="{97648B90-F734-4E01-9A84-C7FB7E509C2C}" type="slidenum">
              <a:rPr lang="en-US" smtClean="0"/>
              <a:pPr>
                <a:defRPr/>
              </a:pPr>
              <a:t>17</a:t>
            </a:fld>
            <a:endParaRPr lang="en-US"/>
          </a:p>
        </p:txBody>
      </p:sp>
    </p:spTree>
    <p:extLst>
      <p:ext uri="{BB962C8B-B14F-4D97-AF65-F5344CB8AC3E}">
        <p14:creationId xmlns:p14="http://schemas.microsoft.com/office/powerpoint/2010/main" val="150273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dirty="0"/>
              <a:t>When climbing maintain a three-point contact at all times - means two feet and one hand or two hands and one foot which is safely supporting the user’s weight.</a:t>
            </a:r>
          </a:p>
          <a:p>
            <a:pPr eaLnBrk="1" hangingPunct="1">
              <a:buFontTx/>
              <a:buChar char="•"/>
            </a:pPr>
            <a:r>
              <a:rPr lang="en-US" dirty="0"/>
              <a:t>Avoid excessive stretching or leaning - which could cause you to slip &amp; fall resulting in serious injury. Workers should never work with one leg on a ladder and one off.</a:t>
            </a:r>
          </a:p>
          <a:p>
            <a:pPr eaLnBrk="1" hangingPunct="1">
              <a:buFontTx/>
              <a:buChar char="•"/>
            </a:pPr>
            <a:r>
              <a:rPr lang="en-US" dirty="0"/>
              <a:t>Only one person on a ladder at a time</a:t>
            </a:r>
          </a:p>
        </p:txBody>
      </p:sp>
      <p:sp>
        <p:nvSpPr>
          <p:cNvPr id="4" name="Slide Number Placeholder 3"/>
          <p:cNvSpPr>
            <a:spLocks noGrp="1"/>
          </p:cNvSpPr>
          <p:nvPr>
            <p:ph type="sldNum" sz="quarter" idx="10"/>
          </p:nvPr>
        </p:nvSpPr>
        <p:spPr/>
        <p:txBody>
          <a:bodyPr/>
          <a:lstStyle/>
          <a:p>
            <a:fld id="{41547DF1-60C8-48F7-B16C-489C7B2BD64A}" type="slidenum">
              <a:rPr lang="en-US" smtClean="0"/>
              <a:t>18</a:t>
            </a:fld>
            <a:endParaRPr lang="en-US"/>
          </a:p>
        </p:txBody>
      </p:sp>
    </p:spTree>
    <p:extLst>
      <p:ext uri="{BB962C8B-B14F-4D97-AF65-F5344CB8AC3E}">
        <p14:creationId xmlns:p14="http://schemas.microsoft.com/office/powerpoint/2010/main" val="269695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There may be times when a ladder is not practical and a mechanical device such as an aerial lift, scissor lift or bucket lift would be a better choice for the job task at hand. </a:t>
            </a:r>
          </a:p>
          <a:p>
            <a:pPr eaLnBrk="1" hangingPunct="1"/>
            <a:endParaRPr lang="en-US" dirty="0" smtClean="0"/>
          </a:p>
          <a:p>
            <a:pPr eaLnBrk="1" hangingPunct="1"/>
            <a:r>
              <a:rPr lang="en-US" dirty="0" smtClean="0"/>
              <a:t>Prior to using any piece of equipment you need to be trained on how to safely operate, any necessary precautions or personal protective equipment (PPE) and any pre or post inspection requirements. Never use a mechanical equipment during windy conditions since there is a potential for the equipment to tip over.</a:t>
            </a:r>
          </a:p>
          <a:p>
            <a:pPr eaLnBrk="1" hangingPunct="1"/>
            <a:endParaRPr lang="en-US" dirty="0" smtClean="0"/>
          </a:p>
          <a:p>
            <a:pPr eaLnBrk="1" hangingPunct="1"/>
            <a:r>
              <a:rPr lang="en-US" dirty="0" smtClean="0"/>
              <a:t>Ensure that the manufacture’s manual is with the equipment at all times.</a:t>
            </a:r>
          </a:p>
          <a:p>
            <a:endParaRPr lang="en-US" dirty="0"/>
          </a:p>
        </p:txBody>
      </p:sp>
      <p:sp>
        <p:nvSpPr>
          <p:cNvPr id="4" name="Slide Number Placeholder 3"/>
          <p:cNvSpPr>
            <a:spLocks noGrp="1"/>
          </p:cNvSpPr>
          <p:nvPr>
            <p:ph type="sldNum" sz="quarter" idx="10"/>
          </p:nvPr>
        </p:nvSpPr>
        <p:spPr/>
        <p:txBody>
          <a:bodyPr/>
          <a:lstStyle/>
          <a:p>
            <a:fld id="{41547DF1-60C8-48F7-B16C-489C7B2BD64A}" type="slidenum">
              <a:rPr lang="en-US" smtClean="0"/>
              <a:t>19</a:t>
            </a:fld>
            <a:endParaRPr lang="en-US"/>
          </a:p>
        </p:txBody>
      </p:sp>
    </p:spTree>
    <p:extLst>
      <p:ext uri="{BB962C8B-B14F-4D97-AF65-F5344CB8AC3E}">
        <p14:creationId xmlns:p14="http://schemas.microsoft.com/office/powerpoint/2010/main" val="2684553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648B90-F734-4E01-9A84-C7FB7E509C2C}" type="slidenum">
              <a:rPr lang="en-US" smtClean="0"/>
              <a:pPr>
                <a:defRPr/>
              </a:pPr>
              <a:t>20</a:t>
            </a:fld>
            <a:endParaRPr lang="en-US"/>
          </a:p>
        </p:txBody>
      </p:sp>
    </p:spTree>
    <p:extLst>
      <p:ext uri="{BB962C8B-B14F-4D97-AF65-F5344CB8AC3E}">
        <p14:creationId xmlns:p14="http://schemas.microsoft.com/office/powerpoint/2010/main" val="301859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56955" indent="-291136">
              <a:defRPr>
                <a:solidFill>
                  <a:schemeClr val="tx1"/>
                </a:solidFill>
                <a:latin typeface="Corbel" pitchFamily="34" charset="0"/>
              </a:defRPr>
            </a:lvl2pPr>
            <a:lvl3pPr marL="1164546" indent="-232909">
              <a:defRPr>
                <a:solidFill>
                  <a:schemeClr val="tx1"/>
                </a:solidFill>
                <a:latin typeface="Corbel" pitchFamily="34" charset="0"/>
              </a:defRPr>
            </a:lvl3pPr>
            <a:lvl4pPr marL="1630366" indent="-232909">
              <a:defRPr>
                <a:solidFill>
                  <a:schemeClr val="tx1"/>
                </a:solidFill>
                <a:latin typeface="Corbel" pitchFamily="34" charset="0"/>
              </a:defRPr>
            </a:lvl4pPr>
            <a:lvl5pPr marL="2096184" indent="-232909">
              <a:defRPr>
                <a:solidFill>
                  <a:schemeClr val="tx1"/>
                </a:solidFill>
                <a:latin typeface="Corbel" pitchFamily="34" charset="0"/>
              </a:defRPr>
            </a:lvl5pPr>
            <a:lvl6pPr marL="2562002" indent="-232909" fontAlgn="base">
              <a:spcBef>
                <a:spcPct val="0"/>
              </a:spcBef>
              <a:spcAft>
                <a:spcPct val="0"/>
              </a:spcAft>
              <a:defRPr>
                <a:solidFill>
                  <a:schemeClr val="tx1"/>
                </a:solidFill>
                <a:latin typeface="Corbel" pitchFamily="34" charset="0"/>
              </a:defRPr>
            </a:lvl6pPr>
            <a:lvl7pPr marL="3027820" indent="-232909" fontAlgn="base">
              <a:spcBef>
                <a:spcPct val="0"/>
              </a:spcBef>
              <a:spcAft>
                <a:spcPct val="0"/>
              </a:spcAft>
              <a:defRPr>
                <a:solidFill>
                  <a:schemeClr val="tx1"/>
                </a:solidFill>
                <a:latin typeface="Corbel" pitchFamily="34" charset="0"/>
              </a:defRPr>
            </a:lvl7pPr>
            <a:lvl8pPr marL="3493639" indent="-232909" fontAlgn="base">
              <a:spcBef>
                <a:spcPct val="0"/>
              </a:spcBef>
              <a:spcAft>
                <a:spcPct val="0"/>
              </a:spcAft>
              <a:defRPr>
                <a:solidFill>
                  <a:schemeClr val="tx1"/>
                </a:solidFill>
                <a:latin typeface="Corbel" pitchFamily="34" charset="0"/>
              </a:defRPr>
            </a:lvl8pPr>
            <a:lvl9pPr marL="3959457" indent="-232909" fontAlgn="base">
              <a:spcBef>
                <a:spcPct val="0"/>
              </a:spcBef>
              <a:spcAft>
                <a:spcPct val="0"/>
              </a:spcAft>
              <a:defRPr>
                <a:solidFill>
                  <a:schemeClr val="tx1"/>
                </a:solidFill>
                <a:latin typeface="Corbel" pitchFamily="34" charset="0"/>
              </a:defRPr>
            </a:lvl9pPr>
          </a:lstStyle>
          <a:p>
            <a:pPr fontAlgn="base">
              <a:spcBef>
                <a:spcPct val="0"/>
              </a:spcBef>
              <a:spcAft>
                <a:spcPct val="0"/>
              </a:spcAft>
            </a:pPr>
            <a:fld id="{621BB537-C854-41D3-B18F-B95ABCAC950E}" type="slidenum">
              <a:rPr lang="en-US" smtClean="0"/>
              <a:pPr fontAlgn="base">
                <a:spcBef>
                  <a:spcPct val="0"/>
                </a:spcBef>
                <a:spcAft>
                  <a:spcPct val="0"/>
                </a:spcAft>
              </a:pPr>
              <a:t>3</a:t>
            </a:fld>
            <a:endParaRPr lang="en-US" smtClean="0"/>
          </a:p>
        </p:txBody>
      </p:sp>
    </p:spTree>
    <p:extLst>
      <p:ext uri="{BB962C8B-B14F-4D97-AF65-F5344CB8AC3E}">
        <p14:creationId xmlns:p14="http://schemas.microsoft.com/office/powerpoint/2010/main" val="118446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53">
              <a:defRPr/>
            </a:pPr>
            <a:r>
              <a:rPr lang="en-US" b="1" dirty="0" smtClean="0"/>
              <a:t>These are actual injury</a:t>
            </a:r>
            <a:r>
              <a:rPr lang="en-US" b="1" baseline="0" dirty="0" smtClean="0"/>
              <a:t> cases that have occurred within the district.</a:t>
            </a:r>
          </a:p>
          <a:p>
            <a:endParaRPr lang="en-US" dirty="0" smtClean="0"/>
          </a:p>
          <a:p>
            <a:pPr marL="232889" indent="-232889">
              <a:buFont typeface="Arial" pitchFamily="34" charset="0"/>
              <a:buChar char="•"/>
            </a:pPr>
            <a:r>
              <a:rPr lang="en-US" dirty="0" smtClean="0"/>
              <a:t>Its never a good idea</a:t>
            </a:r>
            <a:r>
              <a:rPr lang="en-US" baseline="0" dirty="0" smtClean="0"/>
              <a:t> to stand on a chair, table or even a counter to retrieve an item or work above. Take the time to get the correct type of ladder. </a:t>
            </a:r>
          </a:p>
          <a:p>
            <a:pPr marL="232889" indent="-232889">
              <a:buFont typeface="Arial" pitchFamily="34" charset="0"/>
              <a:buChar char="•"/>
            </a:pPr>
            <a:r>
              <a:rPr lang="en-US" baseline="0" dirty="0" smtClean="0"/>
              <a:t>If you need to carry tools on a ladder try to use a tool belt. Take extra precaution and remember the 3-point contact rule. 3-point contact rule is 2 hands &amp; 1 foot or 1 hand &amp; 2 feet that are always making contact with the ladder. </a:t>
            </a:r>
          </a:p>
          <a:p>
            <a:pPr marL="232889" indent="-232889">
              <a:buFont typeface="Arial" pitchFamily="34" charset="0"/>
              <a:buChar char="•"/>
            </a:pPr>
            <a:r>
              <a:rPr lang="en-US" baseline="0" dirty="0" smtClean="0"/>
              <a:t>Having non-slip soles on when using a ladder is important to help prevent you from slipping on a ladder. Also prior to using a ladder inspect the rungs to ensure there isn’t grease or anything else that may pose a slip hazard.</a:t>
            </a:r>
          </a:p>
          <a:p>
            <a:endParaRPr lang="en-US" baseline="0" dirty="0" smtClean="0"/>
          </a:p>
        </p:txBody>
      </p:sp>
      <p:sp>
        <p:nvSpPr>
          <p:cNvPr id="4" name="Slide Number Placeholder 3"/>
          <p:cNvSpPr>
            <a:spLocks noGrp="1"/>
          </p:cNvSpPr>
          <p:nvPr>
            <p:ph type="sldNum" sz="quarter" idx="10"/>
          </p:nvPr>
        </p:nvSpPr>
        <p:spPr/>
        <p:txBody>
          <a:bodyPr/>
          <a:lstStyle/>
          <a:p>
            <a:pPr>
              <a:defRPr/>
            </a:pPr>
            <a:fld id="{97648B90-F734-4E01-9A84-C7FB7E509C2C}" type="slidenum">
              <a:rPr lang="en-US" smtClean="0"/>
              <a:pPr>
                <a:defRPr/>
              </a:pPr>
              <a:t>4</a:t>
            </a:fld>
            <a:endParaRPr lang="en-US"/>
          </a:p>
        </p:txBody>
      </p:sp>
    </p:spTree>
    <p:extLst>
      <p:ext uri="{BB962C8B-B14F-4D97-AF65-F5344CB8AC3E}">
        <p14:creationId xmlns:p14="http://schemas.microsoft.com/office/powerpoint/2010/main" val="362413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industries face very unique challenges, but there are always a few that remain the same. Ladder accidents occur because of complacency. People have been climbing ladders since they were little children on the playground, and they don't think of ladders as safety equipment.</a:t>
            </a:r>
          </a:p>
          <a:p>
            <a:endParaRPr lang="en-US" sz="500" dirty="0"/>
          </a:p>
          <a:p>
            <a:r>
              <a:rPr lang="en-US" dirty="0"/>
              <a:t>According to OSHA the majority of the falls are caused by misuse, faulty ladders or carelessness .</a:t>
            </a:r>
          </a:p>
          <a:p>
            <a:endParaRPr lang="en-US" sz="500" dirty="0"/>
          </a:p>
          <a:p>
            <a:r>
              <a:rPr lang="en-US" dirty="0"/>
              <a:t>Statistics still show that we continue to use the wrong type or size of ladder for the job. Quite often, an individual doesn’t want to carry the correct ladder that is actually tall enough to do the job because it’s too heavy, so they grab the smaller one. And when they have to reach a little higher, they just climb on the top rung or the top cap (top of ladder).</a:t>
            </a:r>
          </a:p>
          <a:p>
            <a:endParaRPr lang="en-US" sz="500" dirty="0"/>
          </a:p>
          <a:p>
            <a:r>
              <a:rPr lang="en-US" dirty="0"/>
              <a:t>How many times have you grabbed a ladder and not bothered to actually inspect it prior to use? Making sure you inspect a ladder prior to use is just as important as selecting the correct type of ladder. It doesn’t do you any good if the ladder you use is damaged.</a:t>
            </a:r>
          </a:p>
          <a:p>
            <a:endParaRPr lang="en-US" sz="500" dirty="0"/>
          </a:p>
          <a:p>
            <a:r>
              <a:rPr lang="en-US" dirty="0"/>
              <a:t>This last category is by far the most costly per incident, both in financial and human costs: falls from height due to over-reaching or improper setup. These are the kinds of falls that change lives or end them, the kinds of falls that result in families left behind</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97648B90-F734-4E01-9A84-C7FB7E509C2C}" type="slidenum">
              <a:rPr lang="en-US" smtClean="0"/>
              <a:pPr>
                <a:defRPr/>
              </a:pPr>
              <a:t>5</a:t>
            </a:fld>
            <a:endParaRPr lang="en-US"/>
          </a:p>
        </p:txBody>
      </p:sp>
    </p:spTree>
    <p:extLst>
      <p:ext uri="{BB962C8B-B14F-4D97-AF65-F5344CB8AC3E}">
        <p14:creationId xmlns:p14="http://schemas.microsoft.com/office/powerpoint/2010/main" val="210646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0163" y="733425"/>
            <a:ext cx="4878387" cy="3659188"/>
          </a:xfrm>
        </p:spPr>
      </p:sp>
      <p:sp>
        <p:nvSpPr>
          <p:cNvPr id="3" name="Notes Placeholder 2"/>
          <p:cNvSpPr>
            <a:spLocks noGrp="1"/>
          </p:cNvSpPr>
          <p:nvPr>
            <p:ph type="body" idx="1"/>
          </p:nvPr>
        </p:nvSpPr>
        <p:spPr/>
        <p:txBody>
          <a:bodyPr/>
          <a:lstStyle/>
          <a:p>
            <a:pPr defTabSz="984834">
              <a:defRPr/>
            </a:pPr>
            <a:r>
              <a:rPr lang="en-US" b="1" dirty="0" smtClean="0"/>
              <a:t>Most fatalities involving ladders occur below ten feet!</a:t>
            </a:r>
          </a:p>
          <a:p>
            <a:pPr eaLnBrk="1" hangingPunct="1"/>
            <a:endParaRPr lang="en-US" dirty="0" smtClean="0"/>
          </a:p>
          <a:p>
            <a:pPr eaLnBrk="1" hangingPunct="1"/>
            <a:r>
              <a:rPr lang="en-US" dirty="0" smtClean="0"/>
              <a:t>Most people do not think about this. After all, ladders are one of those tools we use every day and take for granted. Yet, if a falling accident </a:t>
            </a:r>
          </a:p>
          <a:p>
            <a:pPr eaLnBrk="1" hangingPunct="1"/>
            <a:r>
              <a:rPr lang="en-US" dirty="0" smtClean="0"/>
              <a:t>occurs from a ladder, the chances are the accident will result in injury or death. Any fall can be serious, and a fall from the height of even a low ladder can mean a painful and incapacitating injury. </a:t>
            </a:r>
          </a:p>
          <a:p>
            <a:pPr eaLnBrk="1" hangingPunct="1"/>
            <a:endParaRPr lang="en-US" dirty="0" smtClean="0"/>
          </a:p>
          <a:p>
            <a:pPr eaLnBrk="1" hangingPunct="1"/>
            <a:r>
              <a:rPr lang="en-US" dirty="0" smtClean="0"/>
              <a:t>Besides the expense of  Worker’s Compensation Claims, the really important issue is the pain and suffering a fall injury may bring to you as a </a:t>
            </a:r>
          </a:p>
          <a:p>
            <a:pPr eaLnBrk="1" hangingPunct="1"/>
            <a:r>
              <a:rPr lang="en-US" dirty="0" smtClean="0"/>
              <a:t>victim, or to your survivors and the lost productive time to your employer.</a:t>
            </a:r>
          </a:p>
          <a:p>
            <a:pPr eaLnBrk="1" hangingPunct="1"/>
            <a:endParaRPr lang="en-US" dirty="0" smtClean="0"/>
          </a:p>
          <a:p>
            <a:pPr eaLnBrk="1" hangingPunct="1"/>
            <a:r>
              <a:rPr lang="en-US" dirty="0" smtClean="0">
                <a:cs typeface="Times New Roman" pitchFamily="18" charset="0"/>
              </a:rPr>
              <a:t>Fortunately, almost all falls are preventable – if the fundamentals of ladder construction, use and safety are understood.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3DAC683-43A8-4F97-BA7F-C225F2FA4EAE}" type="slidenum">
              <a:rPr lang="en-US" smtClean="0"/>
              <a:t>6</a:t>
            </a:fld>
            <a:endParaRPr lang="en-US"/>
          </a:p>
        </p:txBody>
      </p:sp>
    </p:spTree>
    <p:extLst>
      <p:ext uri="{BB962C8B-B14F-4D97-AF65-F5344CB8AC3E}">
        <p14:creationId xmlns:p14="http://schemas.microsoft.com/office/powerpoint/2010/main" val="4268775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A Danger label may be found on upper rung (step) &amp; side rail</a:t>
            </a:r>
          </a:p>
          <a:p>
            <a:pPr eaLnBrk="1" hangingPunct="1"/>
            <a:endParaRPr lang="en-US" sz="500" dirty="0"/>
          </a:p>
          <a:p>
            <a:pPr eaLnBrk="1" hangingPunct="1"/>
            <a:r>
              <a:rPr lang="en-US" dirty="0" smtClean="0"/>
              <a:t>The terminology of Ladder Grades, Duty Ratings, and Types may initially be confusing to some. Remember that the Duty Rating is the maximum safe load capacity of the ladder. Hence, Duty Ratings are described in terms of pounds, such as a 300 lb. Duty-Rated Type IA ladder which is designed for extra heavy duty professional use where the total weight on the ladder does not exceed 300 pounds. </a:t>
            </a:r>
          </a:p>
          <a:p>
            <a:pPr eaLnBrk="1" hangingPunct="1"/>
            <a:endParaRPr lang="en-US" sz="500" dirty="0"/>
          </a:p>
          <a:p>
            <a:pPr eaLnBrk="1" hangingPunct="1"/>
            <a:r>
              <a:rPr lang="en-US" dirty="0" smtClean="0"/>
              <a:t>The label that contains the Duty Rating also has other viable information such as size of ladder, load capacity, the maximum reach, highest standing level, model (ID) number and even the UPC code</a:t>
            </a:r>
          </a:p>
          <a:p>
            <a:pPr eaLnBrk="1" hangingPunct="1"/>
            <a:endParaRPr lang="en-US" sz="500" dirty="0"/>
          </a:p>
          <a:p>
            <a:pPr eaLnBrk="1" hangingPunct="1"/>
            <a:r>
              <a:rPr lang="en-US" dirty="0" smtClean="0"/>
              <a:t>Other labels on ladders should be legible. If they become worn or incomplete replace the label. Cal-OSHA requires any ladder put into use after January 7, 2011 must meet design &amp; construction requirements of American National Standards Institute (ANSI) A14.1-2007 for wood ladders, A14.2-2007 for metal ladders &amp; A14.5-2007 for reinforced plastic constructed ladders. Portable ladders placed into service on or before January 7, 2011 shall meet the requirements of the standard in effect at the time such ladders were placed into service. This means if labeling was required at the time the ladder was placed into service it will need to have it!</a:t>
            </a:r>
          </a:p>
          <a:p>
            <a:endParaRPr lang="en-US" dirty="0"/>
          </a:p>
        </p:txBody>
      </p:sp>
      <p:sp>
        <p:nvSpPr>
          <p:cNvPr id="4" name="Slide Number Placeholder 3"/>
          <p:cNvSpPr>
            <a:spLocks noGrp="1"/>
          </p:cNvSpPr>
          <p:nvPr>
            <p:ph type="sldNum" sz="quarter" idx="10"/>
          </p:nvPr>
        </p:nvSpPr>
        <p:spPr/>
        <p:txBody>
          <a:bodyPr/>
          <a:lstStyle/>
          <a:p>
            <a:pPr>
              <a:defRPr/>
            </a:pPr>
            <a:fld id="{97648B90-F734-4E01-9A84-C7FB7E509C2C}" type="slidenum">
              <a:rPr lang="en-US" smtClean="0"/>
              <a:pPr>
                <a:defRPr/>
              </a:pPr>
              <a:t>7</a:t>
            </a:fld>
            <a:endParaRPr lang="en-US"/>
          </a:p>
        </p:txBody>
      </p:sp>
    </p:spTree>
    <p:extLst>
      <p:ext uri="{BB962C8B-B14F-4D97-AF65-F5344CB8AC3E}">
        <p14:creationId xmlns:p14="http://schemas.microsoft.com/office/powerpoint/2010/main" val="156294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solidFill>
                  <a:schemeClr val="bg1"/>
                </a:solidFill>
                <a:latin typeface="Arial" panose="020B0604020202020204" pitchFamily="34" charset="0"/>
                <a:cs typeface="Arial" panose="020B0604020202020204" pitchFamily="34" charset="0"/>
              </a:rPr>
              <a:t>The</a:t>
            </a:r>
            <a:r>
              <a:rPr lang="en-US" b="1" baseline="0" dirty="0" smtClean="0">
                <a:solidFill>
                  <a:schemeClr val="bg1"/>
                </a:solidFill>
                <a:latin typeface="Arial" panose="020B0604020202020204" pitchFamily="34" charset="0"/>
                <a:cs typeface="Arial" panose="020B0604020202020204" pitchFamily="34" charset="0"/>
              </a:rPr>
              <a:t> Extra Heavy Duty 300 </a:t>
            </a:r>
            <a:r>
              <a:rPr lang="en-US" b="1" baseline="0" dirty="0" err="1" smtClean="0">
                <a:solidFill>
                  <a:schemeClr val="bg1"/>
                </a:solidFill>
                <a:latin typeface="Arial" panose="020B0604020202020204" pitchFamily="34" charset="0"/>
                <a:cs typeface="Arial" panose="020B0604020202020204" pitchFamily="34" charset="0"/>
              </a:rPr>
              <a:t>lbs</a:t>
            </a:r>
            <a:r>
              <a:rPr lang="en-US" b="1" baseline="0" dirty="0" smtClean="0">
                <a:solidFill>
                  <a:schemeClr val="bg1"/>
                </a:solidFill>
                <a:latin typeface="Arial" panose="020B0604020202020204" pitchFamily="34" charset="0"/>
                <a:cs typeface="Arial" panose="020B0604020202020204" pitchFamily="34" charset="0"/>
              </a:rPr>
              <a:t>, type 1A ladder would be the appropriate choice for a 245 pound worker carrying 15 pounds of tools/equipment.</a:t>
            </a:r>
            <a:endParaRPr lang="en-US" b="1" dirty="0" smtClean="0">
              <a:solidFill>
                <a:schemeClr val="bg1"/>
              </a:solidFill>
              <a:latin typeface="Arial" panose="020B0604020202020204" pitchFamily="34" charset="0"/>
              <a:cs typeface="Arial" panose="020B0604020202020204" pitchFamily="34" charset="0"/>
            </a:endParaRPr>
          </a:p>
          <a:p>
            <a:pPr eaLnBrk="1" hangingPunct="1"/>
            <a:endParaRPr lang="en-US" sz="500" dirty="0">
              <a:solidFill>
                <a:schemeClr val="bg1"/>
              </a:solidFill>
              <a:latin typeface="Arial" panose="020B0604020202020204" pitchFamily="34" charset="0"/>
              <a:cs typeface="Arial" panose="020B0604020202020204" pitchFamily="34" charset="0"/>
            </a:endParaRPr>
          </a:p>
          <a:p>
            <a:pPr eaLnBrk="1" hangingPunct="1"/>
            <a:r>
              <a:rPr lang="en-US" dirty="0" smtClean="0">
                <a:solidFill>
                  <a:schemeClr val="bg1"/>
                </a:solidFill>
                <a:latin typeface="Arial" panose="020B0604020202020204" pitchFamily="34" charset="0"/>
                <a:cs typeface="Arial" panose="020B0604020202020204" pitchFamily="34" charset="0"/>
              </a:rPr>
              <a:t>Ladders are designed and constructed to safely hold up to a specific amount of weight. Ladders come in different Duty Ratings identified by their grade and type. The Duty Rating is defined as the maximum safe load capacity of the ladder. A person's fully clothed weight plus the weight of any tools and materials that are carried onto the ladder must be less than the duty rating. Do not assume that a longer ladder has a higher duty rating. There is no relationship between length and duty rating. </a:t>
            </a:r>
          </a:p>
          <a:p>
            <a:pPr eaLnBrk="1" hangingPunct="1"/>
            <a:endParaRPr lang="en-US" sz="500" dirty="0">
              <a:solidFill>
                <a:schemeClr val="bg1"/>
              </a:solidFill>
              <a:latin typeface="Arial" panose="020B0604020202020204" pitchFamily="34" charset="0"/>
              <a:cs typeface="Arial" panose="020B0604020202020204" pitchFamily="34" charset="0"/>
            </a:endParaRPr>
          </a:p>
          <a:p>
            <a:pPr eaLnBrk="1" hangingPunct="1"/>
            <a:r>
              <a:rPr lang="en-US" dirty="0" smtClean="0">
                <a:solidFill>
                  <a:schemeClr val="bg1"/>
                </a:solidFill>
                <a:latin typeface="Arial" panose="020B0604020202020204" pitchFamily="34" charset="0"/>
                <a:cs typeface="Arial" panose="020B0604020202020204" pitchFamily="34" charset="0"/>
              </a:rPr>
              <a:t>Pay attention to the different classes and choose the ladder that suits your needs.</a:t>
            </a:r>
          </a:p>
          <a:p>
            <a:pPr eaLnBrk="1" hangingPunct="1"/>
            <a:endParaRPr lang="en-US" sz="500" u="sng" dirty="0">
              <a:solidFill>
                <a:schemeClr val="bg1"/>
              </a:solidFill>
              <a:latin typeface="Arial" panose="020B0604020202020204" pitchFamily="34" charset="0"/>
              <a:cs typeface="Arial" panose="020B0604020202020204" pitchFamily="34" charset="0"/>
            </a:endParaRPr>
          </a:p>
          <a:p>
            <a:pPr eaLnBrk="1" hangingPunct="1"/>
            <a:r>
              <a:rPr lang="en-US" dirty="0" smtClean="0">
                <a:solidFill>
                  <a:schemeClr val="bg1"/>
                </a:solidFill>
                <a:latin typeface="Arial" panose="020B0604020202020204" pitchFamily="34" charset="0"/>
                <a:cs typeface="Arial" panose="020B0604020202020204" pitchFamily="34" charset="0"/>
              </a:rPr>
              <a:t>You should consider both the weight which will be on the ladder and the work application and to select the proper grade of ladder which is designed to handle anticipated usage. </a:t>
            </a:r>
          </a:p>
          <a:p>
            <a:pPr eaLnBrk="1" hangingPunct="1"/>
            <a:endParaRPr lang="en-US" sz="500" dirty="0">
              <a:solidFill>
                <a:schemeClr val="bg1"/>
              </a:solidFill>
              <a:latin typeface="Arial" panose="020B0604020202020204" pitchFamily="34" charset="0"/>
              <a:cs typeface="Arial" panose="020B0604020202020204" pitchFamily="34" charset="0"/>
            </a:endParaRPr>
          </a:p>
          <a:p>
            <a:pPr eaLnBrk="1" hangingPunct="1"/>
            <a:r>
              <a:rPr lang="en-US" dirty="0" smtClean="0">
                <a:solidFill>
                  <a:schemeClr val="bg1"/>
                </a:solidFill>
                <a:latin typeface="Arial" panose="020B0604020202020204" pitchFamily="34" charset="0"/>
                <a:cs typeface="Arial" panose="020B0604020202020204" pitchFamily="34" charset="0"/>
              </a:rPr>
              <a:t>The American National Standards Institute (ANSI) requires that a duty rating sticker be placed on the side of every ladder so users can determine if they have the correct type ladder for each task/job. </a:t>
            </a:r>
          </a:p>
          <a:p>
            <a:endParaRPr lang="en-US" sz="50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7648B90-F734-4E01-9A84-C7FB7E509C2C}" type="slidenum">
              <a:rPr lang="en-US" smtClean="0"/>
              <a:pPr>
                <a:defRPr/>
              </a:pPr>
              <a:t>8</a:t>
            </a:fld>
            <a:endParaRPr lang="en-US"/>
          </a:p>
        </p:txBody>
      </p:sp>
    </p:spTree>
    <p:extLst>
      <p:ext uri="{BB962C8B-B14F-4D97-AF65-F5344CB8AC3E}">
        <p14:creationId xmlns:p14="http://schemas.microsoft.com/office/powerpoint/2010/main" val="396698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Some of the</a:t>
            </a:r>
            <a:r>
              <a:rPr lang="en-US" b="1" baseline="0" dirty="0" smtClean="0"/>
              <a:t> things being done incorrectly in the above picture:</a:t>
            </a:r>
            <a:endParaRPr lang="en-US" b="1" dirty="0" smtClean="0"/>
          </a:p>
          <a:p>
            <a:endParaRPr lang="en-US" dirty="0" smtClean="0"/>
          </a:p>
          <a:p>
            <a:r>
              <a:rPr lang="en-US" dirty="0" smtClean="0"/>
              <a:t>1. Makeshift ladder. What would happen if the ladder shifted or the loader moved?</a:t>
            </a:r>
          </a:p>
          <a:p>
            <a:r>
              <a:rPr lang="en-US" dirty="0" smtClean="0"/>
              <a:t>2. Worker</a:t>
            </a:r>
            <a:r>
              <a:rPr lang="en-US" baseline="0" dirty="0" smtClean="0"/>
              <a:t> sitting on the rung. Where is the 3-point contact of 2 feet-1 hand or 2 hands 1 foot? </a:t>
            </a:r>
          </a:p>
          <a:p>
            <a:endParaRPr lang="en-US" baseline="0" dirty="0" smtClean="0"/>
          </a:p>
          <a:p>
            <a:r>
              <a:rPr lang="en-US" baseline="0" dirty="0" smtClean="0"/>
              <a:t>If you are unable to access the area by using the correct type of ladder that is tall enough the alternative may involve using a </a:t>
            </a:r>
            <a:r>
              <a:rPr lang="en-US" dirty="0" smtClean="0"/>
              <a:t>mechanical device such as an aerial lift or bucket lift.</a:t>
            </a:r>
          </a:p>
          <a:p>
            <a:endParaRPr lang="en-US" dirty="0" smtClean="0"/>
          </a:p>
          <a:p>
            <a:r>
              <a:rPr lang="en-US" sz="1300" b="1" dirty="0"/>
              <a:t>Does it look safe to you?</a:t>
            </a:r>
          </a:p>
        </p:txBody>
      </p:sp>
      <p:sp>
        <p:nvSpPr>
          <p:cNvPr id="4" name="Slide Number Placeholder 3"/>
          <p:cNvSpPr>
            <a:spLocks noGrp="1"/>
          </p:cNvSpPr>
          <p:nvPr>
            <p:ph type="sldNum" sz="quarter" idx="10"/>
          </p:nvPr>
        </p:nvSpPr>
        <p:spPr/>
        <p:txBody>
          <a:bodyPr/>
          <a:lstStyle/>
          <a:p>
            <a:pPr>
              <a:defRPr/>
            </a:pPr>
            <a:fld id="{97648B90-F734-4E01-9A84-C7FB7E509C2C}" type="slidenum">
              <a:rPr lang="en-US" smtClean="0"/>
              <a:pPr>
                <a:defRPr/>
              </a:pPr>
              <a:t>9</a:t>
            </a:fld>
            <a:endParaRPr lang="en-US"/>
          </a:p>
        </p:txBody>
      </p:sp>
    </p:spTree>
    <p:extLst>
      <p:ext uri="{BB962C8B-B14F-4D97-AF65-F5344CB8AC3E}">
        <p14:creationId xmlns:p14="http://schemas.microsoft.com/office/powerpoint/2010/main" val="397992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dirty="0"/>
              <a:t>Take the time to get the right size and type of ladder and not the most available one. Will you be accessing a roof where an extension ladder is needed or will a step ladder be sufficient to change a light? Use the correct ladder for the job not too big or too small.</a:t>
            </a:r>
            <a:endParaRPr lang="en-US" sz="1000" b="1" dirty="0"/>
          </a:p>
          <a:p>
            <a:pPr eaLnBrk="1" hangingPunct="1"/>
            <a:endParaRPr lang="en-US" sz="500" b="1" dirty="0"/>
          </a:p>
          <a:p>
            <a:pPr eaLnBrk="1" hangingPunct="1"/>
            <a:r>
              <a:rPr lang="en-US" sz="1000" b="1" dirty="0"/>
              <a:t>Portable ladders must:</a:t>
            </a:r>
            <a:r>
              <a:rPr lang="en-US" sz="1000" dirty="0"/>
              <a:t> </a:t>
            </a:r>
          </a:p>
          <a:p>
            <a:pPr eaLnBrk="1" hangingPunct="1"/>
            <a:r>
              <a:rPr lang="en-US" sz="1000" dirty="0"/>
              <a:t>Be long or tall enough to safely reach the work area. </a:t>
            </a:r>
          </a:p>
          <a:p>
            <a:pPr eaLnBrk="1" hangingPunct="1"/>
            <a:r>
              <a:rPr lang="en-US" sz="1000" dirty="0"/>
              <a:t>Have a load rating that can support the weight of the user, materials and tools. </a:t>
            </a:r>
          </a:p>
          <a:p>
            <a:pPr eaLnBrk="1" hangingPunct="1"/>
            <a:r>
              <a:rPr lang="en-US" sz="1000" dirty="0"/>
              <a:t>Have non-conductive side rails when used near energized equipment. </a:t>
            </a:r>
          </a:p>
          <a:p>
            <a:endParaRPr lang="en-US" sz="500" dirty="0"/>
          </a:p>
          <a:p>
            <a:pPr eaLnBrk="1" hangingPunct="1"/>
            <a:r>
              <a:rPr lang="en-US" sz="1000" dirty="0"/>
              <a:t>It is important that you always use a ladder that is appropriate in size and construction for the task at hand.  </a:t>
            </a:r>
          </a:p>
          <a:p>
            <a:pPr eaLnBrk="1" hangingPunct="1"/>
            <a:endParaRPr lang="en-US" sz="500" b="1" dirty="0"/>
          </a:p>
          <a:p>
            <a:pPr eaLnBrk="1" hangingPunct="1"/>
            <a:r>
              <a:rPr lang="en-US" sz="1000" b="1" dirty="0"/>
              <a:t>Three types of materials most commonly used:</a:t>
            </a:r>
          </a:p>
          <a:p>
            <a:pPr eaLnBrk="1" hangingPunct="1"/>
            <a:r>
              <a:rPr lang="en-US" sz="1000" b="1" u="sng" dirty="0"/>
              <a:t>Wood</a:t>
            </a:r>
          </a:p>
          <a:p>
            <a:pPr lvl="1" eaLnBrk="1" hangingPunct="1"/>
            <a:r>
              <a:rPr lang="en-US" sz="1000" dirty="0"/>
              <a:t>+ non-conductor of electricity when dry</a:t>
            </a:r>
          </a:p>
          <a:p>
            <a:pPr lvl="1" eaLnBrk="1" hangingPunct="1"/>
            <a:r>
              <a:rPr lang="en-US" sz="1000" dirty="0"/>
              <a:t>+ the best natural insulator against heat of all materials </a:t>
            </a:r>
          </a:p>
          <a:p>
            <a:pPr lvl="1" eaLnBrk="1" hangingPunct="1"/>
            <a:r>
              <a:rPr lang="en-US" sz="1000" dirty="0"/>
              <a:t>- ages very fast </a:t>
            </a:r>
          </a:p>
          <a:p>
            <a:pPr eaLnBrk="1" hangingPunct="1"/>
            <a:r>
              <a:rPr lang="en-US" sz="1000" b="1" u="sng" dirty="0"/>
              <a:t>Fiberglass</a:t>
            </a:r>
          </a:p>
          <a:p>
            <a:pPr lvl="1" eaLnBrk="1" hangingPunct="1"/>
            <a:r>
              <a:rPr lang="en-US" sz="1000" dirty="0"/>
              <a:t>+ non-conductor of electricity </a:t>
            </a:r>
          </a:p>
          <a:p>
            <a:pPr lvl="1" eaLnBrk="1" hangingPunct="1"/>
            <a:r>
              <a:rPr lang="en-US" sz="1000" dirty="0"/>
              <a:t>+ dense material and is slower to conduct heat than metals </a:t>
            </a:r>
          </a:p>
          <a:p>
            <a:pPr lvl="1" eaLnBrk="1" hangingPunct="1"/>
            <a:r>
              <a:rPr lang="en-US" sz="1000" dirty="0"/>
              <a:t>+ ages very slow</a:t>
            </a:r>
          </a:p>
          <a:p>
            <a:pPr lvl="1" eaLnBrk="1" hangingPunct="1"/>
            <a:r>
              <a:rPr lang="en-US" sz="1000" dirty="0"/>
              <a:t>- heavier than aluminum or wood models </a:t>
            </a:r>
          </a:p>
          <a:p>
            <a:pPr lvl="1" eaLnBrk="1" hangingPunct="1"/>
            <a:r>
              <a:rPr lang="en-US" sz="1000" dirty="0"/>
              <a:t>- Despite their strength and durability, fiberglass ladders can be broken, cracked, gouged or punctured if not protected from damage, or used improperly</a:t>
            </a:r>
          </a:p>
          <a:p>
            <a:pPr eaLnBrk="1" hangingPunct="1"/>
            <a:r>
              <a:rPr lang="en-US" sz="1000" b="1" u="sng" dirty="0"/>
              <a:t>Aluminum</a:t>
            </a:r>
          </a:p>
          <a:p>
            <a:pPr lvl="1" eaLnBrk="1" hangingPunct="1"/>
            <a:r>
              <a:rPr lang="en-US" sz="1000" dirty="0"/>
              <a:t>+ in general are tough </a:t>
            </a:r>
          </a:p>
          <a:p>
            <a:pPr lvl="1" eaLnBrk="1" hangingPunct="1"/>
            <a:r>
              <a:rPr lang="en-US" sz="1000" dirty="0"/>
              <a:t>+ age very slow</a:t>
            </a:r>
          </a:p>
          <a:p>
            <a:pPr lvl="1" eaLnBrk="1" hangingPunct="1"/>
            <a:r>
              <a:rPr lang="en-US" sz="1000" dirty="0"/>
              <a:t>+ will not chip or crack when subjected to severe impact </a:t>
            </a:r>
          </a:p>
          <a:p>
            <a:pPr lvl="1" eaLnBrk="1" hangingPunct="1"/>
            <a:r>
              <a:rPr lang="en-US" sz="1000" dirty="0"/>
              <a:t>- can conduct electricity. For this reason it is not recommended if working around electric current</a:t>
            </a:r>
          </a:p>
          <a:p>
            <a:pPr lvl="1" eaLnBrk="1" hangingPunct="1"/>
            <a:r>
              <a:rPr lang="en-US" sz="1000" dirty="0"/>
              <a:t>- not a good insulator against heat </a:t>
            </a:r>
          </a:p>
          <a:p>
            <a:endParaRPr lang="en-US" dirty="0"/>
          </a:p>
        </p:txBody>
      </p:sp>
      <p:sp>
        <p:nvSpPr>
          <p:cNvPr id="4" name="Slide Number Placeholder 3"/>
          <p:cNvSpPr>
            <a:spLocks noGrp="1"/>
          </p:cNvSpPr>
          <p:nvPr>
            <p:ph type="sldNum" sz="quarter" idx="10"/>
          </p:nvPr>
        </p:nvSpPr>
        <p:spPr/>
        <p:txBody>
          <a:bodyPr/>
          <a:lstStyle/>
          <a:p>
            <a:pPr>
              <a:defRPr/>
            </a:pPr>
            <a:fld id="{97648B90-F734-4E01-9A84-C7FB7E509C2C}" type="slidenum">
              <a:rPr lang="en-US" smtClean="0"/>
              <a:pPr>
                <a:defRPr/>
              </a:pPr>
              <a:t>10</a:t>
            </a:fld>
            <a:endParaRPr lang="en-US"/>
          </a:p>
        </p:txBody>
      </p:sp>
    </p:spTree>
    <p:extLst>
      <p:ext uri="{BB962C8B-B14F-4D97-AF65-F5344CB8AC3E}">
        <p14:creationId xmlns:p14="http://schemas.microsoft.com/office/powerpoint/2010/main" val="58392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smtClean="0"/>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B61BEF0D-F0BB-DE4B-95CE-6DB70DBA9567}" type="datetimeFigureOut">
              <a:rPr lang="en-US" smtClean="0"/>
              <a:pPr/>
              <a:t>4/3/2020</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3125538"/>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773645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3189059"/>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63483880"/>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4/3/2020</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1295542"/>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990689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B61BEF0D-F0BB-DE4B-95CE-6DB70DBA9567}" type="datetimeFigureOut">
              <a:rPr lang="en-US" smtClean="0"/>
              <a:pPr/>
              <a:t>4/3/2020</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10510705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6110779"/>
      </p:ext>
    </p:extLst>
  </p:cSld>
  <p:clrMapOvr>
    <a:masterClrMapping/>
  </p:clrMapOvr>
  <p:timing>
    <p:tnLst>
      <p:par>
        <p:cTn id="1" dur="indefinite" restart="never" nodeType="tmRoot"/>
      </p:par>
    </p:tnLst>
  </p:timing>
  <p:hf hdr="0"/>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5568504"/>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8830948"/>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633132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3789" y="6375679"/>
            <a:ext cx="925016" cy="348462"/>
          </a:xfrm>
        </p:spPr>
        <p:txBody>
          <a:bodyPr/>
          <a:lstStyle/>
          <a:p>
            <a:fld id="{B61BEF0D-F0BB-DE4B-95CE-6DB70DBA9567}" type="datetimeFigureOut">
              <a:rPr lang="en-US" smtClean="0"/>
              <a:pPr/>
              <a:t>4/3/2020</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D57F1E4F-1CFF-5643-939E-217C01CDF565}" type="slidenum">
              <a:rPr lang="en-US" smtClean="0"/>
              <a:pPr/>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398358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74463" y="6375679"/>
            <a:ext cx="924342" cy="348462"/>
          </a:xfrm>
        </p:spPr>
        <p:txBody>
          <a:bodyPr/>
          <a:lstStyle/>
          <a:p>
            <a:fld id="{B61BEF0D-F0BB-DE4B-95CE-6DB70DBA9567}" type="datetimeFigureOut">
              <a:rPr lang="en-US" smtClean="0"/>
              <a:pPr/>
              <a:t>4/3/2020</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D57F1E4F-1CFF-5643-939E-217C01CDF565}" type="slidenum">
              <a:rPr lang="en-US" smtClean="0"/>
              <a:pPr/>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2511889"/>
      </p:ext>
    </p:extLst>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B61BEF0D-F0BB-DE4B-95CE-6DB70DBA9567}" type="datetimeFigureOut">
              <a:rPr lang="en-US" smtClean="0"/>
              <a:pPr/>
              <a:t>4/3/2020</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D57F1E4F-1CFF-5643-939E-217C01CDF565}" type="slidenum">
              <a:rPr lang="en-US" smtClean="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91588822"/>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ransition spd="med">
    <p:fade/>
  </p:transition>
  <p:timing>
    <p:tnLst>
      <p:par>
        <p:cTn id="1" dur="indefinite" restart="never" nodeType="tmRoot"/>
      </p:par>
    </p:tnLst>
  </p:timing>
  <p:hf hdr="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jpeg"/><Relationship Id="rId5" Type="http://schemas.microsoft.com/office/2007/relationships/hdphoto" Target="../media/hdphoto2.wdp"/><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afetyoffice@sandi.net"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99972" y="567918"/>
            <a:ext cx="4205352" cy="2052190"/>
          </a:xfrm>
        </p:spPr>
        <p:txBody>
          <a:bodyPr>
            <a:noAutofit/>
          </a:bodyPr>
          <a:lstStyle/>
          <a:p>
            <a:pPr algn="ctr"/>
            <a:r>
              <a:rPr lang="en-US" sz="6600" b="1" dirty="0" smtClean="0">
                <a:solidFill>
                  <a:schemeClr val="bg1"/>
                </a:solidFill>
              </a:rPr>
              <a:t>Ladder Safety</a:t>
            </a:r>
          </a:p>
        </p:txBody>
      </p:sp>
      <p:sp>
        <p:nvSpPr>
          <p:cNvPr id="4099" name="Subtitle 2"/>
          <p:cNvSpPr>
            <a:spLocks noGrp="1"/>
          </p:cNvSpPr>
          <p:nvPr>
            <p:ph type="subTitle" idx="1"/>
          </p:nvPr>
        </p:nvSpPr>
        <p:spPr>
          <a:xfrm>
            <a:off x="550984" y="3617008"/>
            <a:ext cx="3369824" cy="1797674"/>
          </a:xfrm>
          <a:prstGeom prst="roundRect">
            <a:avLst/>
          </a:prstGeom>
          <a:solidFill>
            <a:schemeClr val="tx1"/>
          </a:solidFill>
          <a:ln w="28575">
            <a:solidFill>
              <a:schemeClr val="bg2">
                <a:lumMod val="50000"/>
              </a:schemeClr>
            </a:solidFill>
          </a:ln>
        </p:spPr>
        <p:txBody>
          <a:bodyPr>
            <a:noAutofit/>
          </a:bodyPr>
          <a:lstStyle/>
          <a:p>
            <a:pPr algn="ctr">
              <a:spcBef>
                <a:spcPct val="0"/>
              </a:spcBef>
            </a:pPr>
            <a:r>
              <a:rPr lang="en-US" sz="3200" b="1" dirty="0" smtClean="0">
                <a:solidFill>
                  <a:schemeClr val="bg1"/>
                </a:solidFill>
              </a:rPr>
              <a:t>Using the correct ladder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88" t="952" r="22353" b="589"/>
          <a:stretch/>
        </p:blipFill>
        <p:spPr>
          <a:xfrm>
            <a:off x="4338572" y="-17930"/>
            <a:ext cx="4805428" cy="687593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719450"/>
            <a:ext cx="3903785" cy="1862243"/>
          </a:xfrm>
        </p:spPr>
        <p:txBody>
          <a:bodyPr>
            <a:noAutofit/>
          </a:bodyPr>
          <a:lstStyle/>
          <a:p>
            <a:pPr algn="ctr"/>
            <a:r>
              <a:rPr lang="en-US" sz="3600" b="1" dirty="0" smtClean="0">
                <a:solidFill>
                  <a:schemeClr val="bg1"/>
                </a:solidFill>
              </a:rPr>
              <a:t>Determining the type of ladder needed</a:t>
            </a:r>
            <a:endParaRPr lang="en-US" sz="3600" b="1" dirty="0">
              <a:solidFill>
                <a:schemeClr val="bg1"/>
              </a:solidFill>
            </a:endParaRPr>
          </a:p>
        </p:txBody>
      </p:sp>
      <p:pic>
        <p:nvPicPr>
          <p:cNvPr id="6" name="Picture Placeholder 5"/>
          <p:cNvPicPr>
            <a:picLocks noGrp="1" noChangeAspect="1"/>
          </p:cNvPicPr>
          <p:nvPr>
            <p:ph type="pic" idx="13"/>
          </p:nvPr>
        </p:nvPicPr>
        <p:blipFill rotWithShape="1">
          <a:blip r:embed="rId3">
            <a:extLst>
              <a:ext uri="{28A0092B-C50C-407E-A947-70E740481C1C}">
                <a14:useLocalDpi xmlns:a14="http://schemas.microsoft.com/office/drawing/2010/main" val="0"/>
              </a:ext>
            </a:extLst>
          </a:blip>
          <a:srcRect l="27996"/>
          <a:stretch/>
        </p:blipFill>
        <p:spPr>
          <a:xfrm>
            <a:off x="819131" y="868407"/>
            <a:ext cx="3314821" cy="5079861"/>
          </a:xfrm>
          <a:prstGeom prst="rect">
            <a:avLst/>
          </a:prstGeom>
          <a:solidFill>
            <a:srgbClr val="FFFFFF">
              <a:shade val="85000"/>
            </a:srgbClr>
          </a:solidFill>
          <a:ln w="381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4572000" y="3019444"/>
            <a:ext cx="4220307" cy="3209065"/>
          </a:xfrm>
          <a:solidFill>
            <a:schemeClr val="tx1"/>
          </a:solidFill>
          <a:ln w="38100">
            <a:solidFill>
              <a:schemeClr val="accent2"/>
            </a:solidFill>
          </a:ln>
        </p:spPr>
        <p:txBody>
          <a:bodyPr>
            <a:normAutofit fontScale="92500" lnSpcReduction="10000"/>
          </a:bodyPr>
          <a:lstStyle/>
          <a:p>
            <a:pPr marL="342900" indent="-342900">
              <a:buClr>
                <a:schemeClr val="accent2"/>
              </a:buClr>
              <a:buFont typeface="Wingdings" panose="05000000000000000000" pitchFamily="2" charset="2"/>
              <a:buChar char="Ø"/>
            </a:pPr>
            <a:r>
              <a:rPr lang="en-US" sz="2400" b="1" dirty="0" smtClean="0">
                <a:solidFill>
                  <a:schemeClr val="bg1"/>
                </a:solidFill>
              </a:rPr>
              <a:t>What is </a:t>
            </a:r>
            <a:r>
              <a:rPr lang="en-US" sz="2400" b="1" dirty="0">
                <a:solidFill>
                  <a:schemeClr val="bg1"/>
                </a:solidFill>
              </a:rPr>
              <a:t>the size and type of ladder you will </a:t>
            </a:r>
            <a:r>
              <a:rPr lang="en-US" sz="2400" b="1" dirty="0" smtClean="0">
                <a:solidFill>
                  <a:schemeClr val="bg1"/>
                </a:solidFill>
              </a:rPr>
              <a:t>need?</a:t>
            </a:r>
            <a:endParaRPr lang="en-US" sz="2400" b="1" dirty="0">
              <a:solidFill>
                <a:schemeClr val="bg1"/>
              </a:solidFill>
            </a:endParaRPr>
          </a:p>
          <a:p>
            <a:pPr marL="342900" indent="-342900">
              <a:buClr>
                <a:schemeClr val="accent2"/>
              </a:buClr>
              <a:buFont typeface="Wingdings" panose="05000000000000000000" pitchFamily="2" charset="2"/>
              <a:buChar char="Ø"/>
            </a:pPr>
            <a:r>
              <a:rPr lang="en-US" sz="2400" b="1" dirty="0">
                <a:solidFill>
                  <a:schemeClr val="bg1"/>
                </a:solidFill>
              </a:rPr>
              <a:t>Will you be working with or around electrical energy? If so, a non-conductive ladder will be </a:t>
            </a:r>
            <a:r>
              <a:rPr lang="en-US" sz="2400" b="1" dirty="0" smtClean="0">
                <a:solidFill>
                  <a:schemeClr val="bg1"/>
                </a:solidFill>
              </a:rPr>
              <a:t>required.</a:t>
            </a:r>
            <a:endParaRPr lang="en-US" sz="2400" b="1" dirty="0">
              <a:solidFill>
                <a:schemeClr val="bg1"/>
              </a:solidFill>
            </a:endParaRPr>
          </a:p>
          <a:p>
            <a:pPr marL="342900" indent="-342900">
              <a:buClr>
                <a:schemeClr val="accent2"/>
              </a:buClr>
              <a:buFont typeface="Wingdings" panose="05000000000000000000" pitchFamily="2" charset="2"/>
              <a:buChar char="Ø"/>
            </a:pPr>
            <a:r>
              <a:rPr lang="en-US" sz="2400" b="1" dirty="0">
                <a:solidFill>
                  <a:schemeClr val="bg1"/>
                </a:solidFill>
              </a:rPr>
              <a:t>Check ladder load </a:t>
            </a:r>
            <a:r>
              <a:rPr lang="en-US" sz="2400" b="1" dirty="0" smtClean="0">
                <a:solidFill>
                  <a:schemeClr val="bg1"/>
                </a:solidFill>
              </a:rPr>
              <a:t>capacities</a:t>
            </a:r>
            <a:endParaRPr lang="en-US" sz="2400" b="1" dirty="0">
              <a:solidFill>
                <a:schemeClr val="bg1"/>
              </a:solidFill>
            </a:endParaRPr>
          </a:p>
        </p:txBody>
      </p:sp>
      <p:sp>
        <p:nvSpPr>
          <p:cNvPr id="7" name="TextBox 6"/>
          <p:cNvSpPr txBox="1"/>
          <p:nvPr/>
        </p:nvSpPr>
        <p:spPr>
          <a:xfrm>
            <a:off x="1133058" y="5348103"/>
            <a:ext cx="2895600" cy="1200329"/>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solidFill>
                  <a:schemeClr val="bg1"/>
                </a:solidFill>
              </a:rPr>
              <a:t>Are you using a wood, fiberglass or aluminum ladder?</a:t>
            </a:r>
            <a:endParaRPr lang="en-US" sz="2400" b="1" dirty="0">
              <a:solidFill>
                <a:schemeClr val="bg1"/>
              </a:solidFill>
            </a:endParaRPr>
          </a:p>
        </p:txBody>
      </p:sp>
    </p:spTree>
    <p:extLst>
      <p:ext uri="{BB962C8B-B14F-4D97-AF65-F5344CB8AC3E}">
        <p14:creationId xmlns:p14="http://schemas.microsoft.com/office/powerpoint/2010/main" val="26863677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18579" y="2616030"/>
            <a:ext cx="1916722" cy="255563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flipV="1">
            <a:off x="3868615" y="4103077"/>
            <a:ext cx="457200" cy="157089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259882"/>
            <a:ext cx="8183880" cy="1353994"/>
          </a:xfrm>
        </p:spPr>
        <p:txBody>
          <a:bodyPr>
            <a:noAutofit/>
          </a:bodyPr>
          <a:lstStyle/>
          <a:p>
            <a:pPr algn="ctr"/>
            <a:r>
              <a:rPr lang="en-US" sz="4400" b="1" dirty="0" smtClean="0">
                <a:solidFill>
                  <a:schemeClr val="bg1"/>
                </a:solidFill>
                <a:effectLst/>
                <a:latin typeface="Corbel" panose="020B0503020204020204" pitchFamily="34" charset="0"/>
              </a:rPr>
              <a:t>Ladders can be dangerous if not used correctly</a:t>
            </a:r>
            <a:endParaRPr lang="en-US" sz="4400" b="1" dirty="0">
              <a:solidFill>
                <a:schemeClr val="bg1"/>
              </a:solidFill>
              <a:effectLst/>
              <a:latin typeface="Corbel" panose="020B0503020204020204" pitchFamily="34" charset="0"/>
            </a:endParaRPr>
          </a:p>
        </p:txBody>
      </p:sp>
      <p:sp>
        <p:nvSpPr>
          <p:cNvPr id="4" name="Rectangle 3"/>
          <p:cNvSpPr>
            <a:spLocks noGrp="1" noChangeArrowheads="1"/>
          </p:cNvSpPr>
          <p:nvPr>
            <p:ph idx="1"/>
          </p:nvPr>
        </p:nvSpPr>
        <p:spPr>
          <a:xfrm>
            <a:off x="328246" y="2004646"/>
            <a:ext cx="2938477" cy="3289440"/>
          </a:xfrm>
          <a:solidFill>
            <a:schemeClr val="tx1"/>
          </a:solidFill>
          <a:ln w="28575">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a:normAutofit fontScale="92500" lnSpcReduction="10000"/>
          </a:bodyPr>
          <a:lstStyle/>
          <a:p>
            <a:pPr eaLnBrk="1" hangingPunct="1"/>
            <a:r>
              <a:rPr lang="en-US" sz="2900" b="1" dirty="0" smtClean="0">
                <a:solidFill>
                  <a:schemeClr val="bg1"/>
                </a:solidFill>
              </a:rPr>
              <a:t>Using the wrong ladder for the job</a:t>
            </a:r>
          </a:p>
          <a:p>
            <a:pPr eaLnBrk="1" hangingPunct="1"/>
            <a:r>
              <a:rPr lang="en-US" sz="2900" b="1" dirty="0" smtClean="0">
                <a:solidFill>
                  <a:schemeClr val="bg1"/>
                </a:solidFill>
              </a:rPr>
              <a:t>Using ladders incorrectly</a:t>
            </a:r>
          </a:p>
          <a:p>
            <a:pPr eaLnBrk="1" hangingPunct="1"/>
            <a:r>
              <a:rPr lang="en-US" sz="2900" b="1" dirty="0" smtClean="0">
                <a:solidFill>
                  <a:schemeClr val="bg1"/>
                </a:solidFill>
              </a:rPr>
              <a:t>Using defective ladders</a:t>
            </a: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87157" y="1846362"/>
            <a:ext cx="2732943" cy="3483751"/>
          </a:xfrm>
          <a:prstGeom prst="rect">
            <a:avLst/>
          </a:prstGeom>
          <a:solidFill>
            <a:srgbClr val="FFFFFF">
              <a:shade val="85000"/>
            </a:srgbClr>
          </a:solidFill>
          <a:ln w="88900" cap="sq">
            <a:solidFill>
              <a:schemeClr val="tx1">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Oval 2"/>
          <p:cNvSpPr/>
          <p:nvPr/>
        </p:nvSpPr>
        <p:spPr>
          <a:xfrm>
            <a:off x="3592306" y="3281724"/>
            <a:ext cx="1769268" cy="7352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3400" y="5819872"/>
            <a:ext cx="4572000" cy="707886"/>
          </a:xfrm>
          <a:prstGeom prst="rect">
            <a:avLst/>
          </a:prstGeom>
          <a:solidFill>
            <a:schemeClr val="bg1">
              <a:lumMod val="85000"/>
              <a:lumOff val="1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000" b="1" dirty="0" smtClean="0"/>
              <a:t>Danger – </a:t>
            </a:r>
            <a:r>
              <a:rPr lang="en-US" sz="2000" b="1" u="sng" dirty="0" smtClean="0"/>
              <a:t>Do Not</a:t>
            </a:r>
            <a:r>
              <a:rPr lang="en-US" sz="2000" b="1" dirty="0" smtClean="0"/>
              <a:t> stand on or above this step.</a:t>
            </a:r>
            <a:endParaRPr lang="en-US" sz="2000" b="1" dirty="0"/>
          </a:p>
        </p:txBody>
      </p:sp>
      <p:sp>
        <p:nvSpPr>
          <p:cNvPr id="8" name="TextBox 7"/>
          <p:cNvSpPr txBox="1"/>
          <p:nvPr/>
        </p:nvSpPr>
        <p:spPr>
          <a:xfrm>
            <a:off x="5649057" y="5445204"/>
            <a:ext cx="2809143" cy="1200329"/>
          </a:xfrm>
          <a:prstGeom prst="rect">
            <a:avLst/>
          </a:prstGeom>
          <a:solidFill>
            <a:schemeClr val="bg1"/>
          </a:solidFill>
          <a:ln w="57150">
            <a:solidFill>
              <a:schemeClr val="tx1"/>
            </a:solidFill>
          </a:ln>
        </p:spPr>
        <p:txBody>
          <a:bodyPr wrap="square" rtlCol="0">
            <a:spAutoFit/>
          </a:bodyPr>
          <a:lstStyle/>
          <a:p>
            <a:pPr algn="ctr"/>
            <a:r>
              <a:rPr lang="en-US" sz="2400" b="1" dirty="0" smtClean="0"/>
              <a:t>Is this ladder designed for standing like this?</a:t>
            </a:r>
            <a:endParaRPr lang="en-US" sz="2400" b="1" dirty="0"/>
          </a:p>
        </p:txBody>
      </p:sp>
    </p:spTree>
    <p:extLst>
      <p:ext uri="{BB962C8B-B14F-4D97-AF65-F5344CB8AC3E}">
        <p14:creationId xmlns:p14="http://schemas.microsoft.com/office/powerpoint/2010/main" val="175961463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1" y="397565"/>
            <a:ext cx="8279295" cy="874643"/>
          </a:xfrm>
        </p:spPr>
        <p:txBody>
          <a:bodyPr>
            <a:noAutofit/>
          </a:bodyPr>
          <a:lstStyle/>
          <a:p>
            <a:pPr algn="ctr"/>
            <a:r>
              <a:rPr lang="en-US" sz="5000" b="1" dirty="0" smtClean="0">
                <a:solidFill>
                  <a:schemeClr val="bg1"/>
                </a:solidFill>
                <a:effectLst/>
                <a:latin typeface="Arial" panose="020B0604020202020204" pitchFamily="34" charset="0"/>
                <a:cs typeface="Arial" panose="020B0604020202020204" pitchFamily="34" charset="0"/>
              </a:rPr>
              <a:t>Condition/Inspection</a:t>
            </a:r>
            <a:endParaRPr lang="en-US" sz="5000" b="1" dirty="0">
              <a:solidFill>
                <a:schemeClr val="bg1"/>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sz="quarter" idx="4"/>
          </p:nvPr>
        </p:nvSpPr>
        <p:spPr>
          <a:xfrm>
            <a:off x="457201" y="1600201"/>
            <a:ext cx="5496338" cy="4929553"/>
          </a:xfrm>
          <a:solidFill>
            <a:schemeClr val="tx1"/>
          </a:solidFill>
          <a:ln w="38100">
            <a:solidFill>
              <a:schemeClr val="accent2"/>
            </a:solidFill>
          </a:ln>
        </p:spPr>
        <p:txBody>
          <a:bodyPr>
            <a:normAutofit lnSpcReduction="10000"/>
          </a:bodyPr>
          <a:lstStyle/>
          <a:p>
            <a:pPr marL="137160" indent="0" algn="ctr">
              <a:buNone/>
            </a:pPr>
            <a:r>
              <a:rPr lang="en-US" sz="3200" b="1" dirty="0">
                <a:solidFill>
                  <a:schemeClr val="bg1"/>
                </a:solidFill>
              </a:rPr>
              <a:t>Keep portable ladders in good, usable </a:t>
            </a:r>
            <a:r>
              <a:rPr lang="en-US" sz="3200" b="1" dirty="0" smtClean="0">
                <a:solidFill>
                  <a:schemeClr val="bg1"/>
                </a:solidFill>
              </a:rPr>
              <a:t>condition</a:t>
            </a:r>
          </a:p>
          <a:p>
            <a:pPr>
              <a:buClr>
                <a:schemeClr val="accent2"/>
              </a:buClr>
            </a:pPr>
            <a:r>
              <a:rPr lang="en-US" dirty="0" smtClean="0">
                <a:solidFill>
                  <a:schemeClr val="bg1"/>
                </a:solidFill>
              </a:rPr>
              <a:t>free </a:t>
            </a:r>
            <a:r>
              <a:rPr lang="en-US" dirty="0">
                <a:solidFill>
                  <a:schemeClr val="bg1"/>
                </a:solidFill>
              </a:rPr>
              <a:t>of oil, grease, wet paint, and other slipping hazards </a:t>
            </a:r>
            <a:endParaRPr lang="en-US" dirty="0" smtClean="0">
              <a:solidFill>
                <a:schemeClr val="bg1"/>
              </a:solidFill>
            </a:endParaRPr>
          </a:p>
          <a:p>
            <a:pPr>
              <a:buClr>
                <a:schemeClr val="accent2"/>
              </a:buClr>
            </a:pPr>
            <a:r>
              <a:rPr lang="en-US" dirty="0" smtClean="0">
                <a:solidFill>
                  <a:schemeClr val="bg1"/>
                </a:solidFill>
              </a:rPr>
              <a:t>Joints </a:t>
            </a:r>
            <a:r>
              <a:rPr lang="en-US" dirty="0">
                <a:solidFill>
                  <a:schemeClr val="bg1"/>
                </a:solidFill>
              </a:rPr>
              <a:t>between steps or rungs and side rails are </a:t>
            </a:r>
            <a:r>
              <a:rPr lang="en-US" dirty="0" smtClean="0">
                <a:solidFill>
                  <a:schemeClr val="bg1"/>
                </a:solidFill>
              </a:rPr>
              <a:t>tight</a:t>
            </a:r>
          </a:p>
          <a:p>
            <a:pPr>
              <a:buClr>
                <a:schemeClr val="accent2"/>
              </a:buClr>
            </a:pPr>
            <a:r>
              <a:rPr lang="en-US" dirty="0" smtClean="0">
                <a:solidFill>
                  <a:schemeClr val="bg1"/>
                </a:solidFill>
              </a:rPr>
              <a:t>Rungs</a:t>
            </a:r>
            <a:r>
              <a:rPr lang="en-US" dirty="0">
                <a:solidFill>
                  <a:schemeClr val="bg1"/>
                </a:solidFill>
              </a:rPr>
              <a:t>, cleats, or steps are not bent, broken or </a:t>
            </a:r>
            <a:r>
              <a:rPr lang="en-US" dirty="0" smtClean="0">
                <a:solidFill>
                  <a:schemeClr val="bg1"/>
                </a:solidFill>
              </a:rPr>
              <a:t>split</a:t>
            </a:r>
          </a:p>
          <a:p>
            <a:pPr>
              <a:buClr>
                <a:schemeClr val="accent2"/>
              </a:buClr>
            </a:pPr>
            <a:r>
              <a:rPr lang="en-US" dirty="0" smtClean="0">
                <a:solidFill>
                  <a:schemeClr val="bg1"/>
                </a:solidFill>
              </a:rPr>
              <a:t>All </a:t>
            </a:r>
            <a:r>
              <a:rPr lang="en-US" dirty="0">
                <a:solidFill>
                  <a:schemeClr val="bg1"/>
                </a:solidFill>
              </a:rPr>
              <a:t>bolts and rivets are in place and </a:t>
            </a:r>
            <a:r>
              <a:rPr lang="en-US" dirty="0" smtClean="0">
                <a:solidFill>
                  <a:schemeClr val="bg1"/>
                </a:solidFill>
              </a:rPr>
              <a:t>secure</a:t>
            </a:r>
          </a:p>
          <a:p>
            <a:pPr>
              <a:buClr>
                <a:schemeClr val="accent2"/>
              </a:buClr>
            </a:pPr>
            <a:r>
              <a:rPr lang="en-US" dirty="0" smtClean="0">
                <a:solidFill>
                  <a:schemeClr val="bg1"/>
                </a:solidFill>
              </a:rPr>
              <a:t>Hardware</a:t>
            </a:r>
            <a:r>
              <a:rPr lang="en-US" dirty="0">
                <a:solidFill>
                  <a:schemeClr val="bg1"/>
                </a:solidFill>
              </a:rPr>
              <a:t>, fittings and accessories are securely attached and working </a:t>
            </a:r>
            <a:r>
              <a:rPr lang="en-US" dirty="0" smtClean="0">
                <a:solidFill>
                  <a:schemeClr val="bg1"/>
                </a:solidFill>
              </a:rPr>
              <a:t>properly</a:t>
            </a:r>
          </a:p>
          <a:p>
            <a:pPr>
              <a:buClr>
                <a:schemeClr val="accent2"/>
              </a:buClr>
            </a:pPr>
            <a:r>
              <a:rPr lang="en-US" dirty="0" smtClean="0">
                <a:solidFill>
                  <a:schemeClr val="bg1"/>
                </a:solidFill>
              </a:rPr>
              <a:t>Ropes </a:t>
            </a:r>
            <a:r>
              <a:rPr lang="en-US" dirty="0">
                <a:solidFill>
                  <a:schemeClr val="bg1"/>
                </a:solidFill>
              </a:rPr>
              <a:t>are not frayed or badly </a:t>
            </a:r>
            <a:r>
              <a:rPr lang="en-US" dirty="0" smtClean="0">
                <a:solidFill>
                  <a:schemeClr val="bg1"/>
                </a:solidFill>
              </a:rPr>
              <a:t>worn</a:t>
            </a:r>
            <a:endParaRPr lang="en-US" dirty="0">
              <a:solidFill>
                <a:schemeClr val="bg1"/>
              </a:solidFill>
            </a:endParaRPr>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71" t="10856" r="48752"/>
          <a:stretch/>
        </p:blipFill>
        <p:spPr bwMode="auto">
          <a:xfrm>
            <a:off x="6288267" y="3721901"/>
            <a:ext cx="2431459" cy="2807853"/>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1376" y="1471247"/>
            <a:ext cx="2448228" cy="2051615"/>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4" name="Oval 3"/>
          <p:cNvSpPr/>
          <p:nvPr/>
        </p:nvSpPr>
        <p:spPr>
          <a:xfrm>
            <a:off x="6705600" y="5345723"/>
            <a:ext cx="1348154" cy="6330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93111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743" y="783302"/>
            <a:ext cx="3359600" cy="1664677"/>
          </a:xfrm>
        </p:spPr>
        <p:txBody>
          <a:bodyPr>
            <a:noAutofit/>
          </a:bodyPr>
          <a:lstStyle/>
          <a:p>
            <a:pPr algn="ctr"/>
            <a:r>
              <a:rPr lang="en-US" sz="3200" b="1" dirty="0" smtClean="0">
                <a:solidFill>
                  <a:schemeClr val="bg1"/>
                </a:solidFill>
                <a:effectLst/>
                <a:latin typeface="Arial" panose="020B0604020202020204" pitchFamily="34" charset="0"/>
                <a:cs typeface="Arial" panose="020B0604020202020204" pitchFamily="34" charset="0"/>
              </a:rPr>
              <a:t>What is the condition of the ladder</a:t>
            </a:r>
            <a:endParaRPr lang="en-US" sz="3200" b="1" dirty="0">
              <a:solidFill>
                <a:schemeClr val="bg1"/>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sz="quarter" idx="4"/>
          </p:nvPr>
        </p:nvSpPr>
        <p:spPr>
          <a:xfrm>
            <a:off x="3130062" y="2836983"/>
            <a:ext cx="5776281" cy="3833447"/>
          </a:xfrm>
          <a:solidFill>
            <a:schemeClr val="tx1">
              <a:alpha val="65000"/>
            </a:schemeClr>
          </a:solidFill>
        </p:spPr>
        <p:txBody>
          <a:bodyPr>
            <a:noAutofit/>
          </a:bodyPr>
          <a:lstStyle/>
          <a:p>
            <a:pPr>
              <a:buClr>
                <a:schemeClr val="accent2"/>
              </a:buClr>
            </a:pPr>
            <a:r>
              <a:rPr lang="en-US" sz="2100" b="1" dirty="0" smtClean="0">
                <a:solidFill>
                  <a:schemeClr val="bg1"/>
                </a:solidFill>
              </a:rPr>
              <a:t>Don’t paint wood ladders</a:t>
            </a:r>
          </a:p>
          <a:p>
            <a:pPr>
              <a:buClr>
                <a:schemeClr val="accent2"/>
              </a:buClr>
            </a:pPr>
            <a:r>
              <a:rPr lang="en-US" sz="2100" b="1" dirty="0" smtClean="0">
                <a:solidFill>
                  <a:schemeClr val="bg1"/>
                </a:solidFill>
              </a:rPr>
              <a:t>Do moveable </a:t>
            </a:r>
            <a:r>
              <a:rPr lang="en-US" sz="2100" b="1" dirty="0">
                <a:solidFill>
                  <a:schemeClr val="bg1"/>
                </a:solidFill>
              </a:rPr>
              <a:t>parts operate freely without grinding or excessive play</a:t>
            </a:r>
          </a:p>
          <a:p>
            <a:pPr>
              <a:buClr>
                <a:schemeClr val="accent2"/>
              </a:buClr>
            </a:pPr>
            <a:r>
              <a:rPr lang="en-US" sz="2100" b="1" dirty="0">
                <a:solidFill>
                  <a:schemeClr val="bg1"/>
                </a:solidFill>
              </a:rPr>
              <a:t>Metal components are not corroded</a:t>
            </a:r>
          </a:p>
          <a:p>
            <a:pPr>
              <a:buClr>
                <a:schemeClr val="accent2"/>
              </a:buClr>
            </a:pPr>
            <a:r>
              <a:rPr lang="en-US" sz="2100" b="1" dirty="0">
                <a:solidFill>
                  <a:schemeClr val="bg1"/>
                </a:solidFill>
              </a:rPr>
              <a:t>Ensure that slip-resistant feet are  in good condition</a:t>
            </a:r>
          </a:p>
          <a:p>
            <a:pPr>
              <a:buClr>
                <a:schemeClr val="accent2"/>
              </a:buClr>
            </a:pPr>
            <a:r>
              <a:rPr lang="en-US" sz="2100" b="1" dirty="0" smtClean="0">
                <a:solidFill>
                  <a:schemeClr val="bg1"/>
                </a:solidFill>
              </a:rPr>
              <a:t>Are there broken </a:t>
            </a:r>
            <a:r>
              <a:rPr lang="en-US" sz="2100" b="1" dirty="0">
                <a:solidFill>
                  <a:schemeClr val="bg1"/>
                </a:solidFill>
              </a:rPr>
              <a:t>or defective components</a:t>
            </a:r>
          </a:p>
          <a:p>
            <a:pPr>
              <a:buClr>
                <a:schemeClr val="accent2"/>
              </a:buClr>
            </a:pPr>
            <a:r>
              <a:rPr lang="en-US" sz="2100" b="1" dirty="0" smtClean="0">
                <a:solidFill>
                  <a:schemeClr val="bg1"/>
                </a:solidFill>
              </a:rPr>
              <a:t>Are labels legible or are any missing</a:t>
            </a:r>
            <a:endParaRPr lang="en-US" sz="2100" b="1" dirty="0">
              <a:solidFill>
                <a:schemeClr val="bg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2738" y="3235568"/>
            <a:ext cx="2737666" cy="3317631"/>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8470" y="484961"/>
            <a:ext cx="2457698" cy="1722438"/>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352133" y="2332888"/>
            <a:ext cx="2434035" cy="769441"/>
          </a:xfrm>
          <a:prstGeom prst="rect">
            <a:avLst/>
          </a:prstGeom>
          <a:solidFill>
            <a:schemeClr val="bg1"/>
          </a:solidFill>
          <a:ln w="57150">
            <a:solidFill>
              <a:schemeClr val="accent1"/>
            </a:solidFill>
          </a:ln>
        </p:spPr>
        <p:txBody>
          <a:bodyPr wrap="square" rtlCol="0">
            <a:spAutoFit/>
          </a:bodyPr>
          <a:lstStyle/>
          <a:p>
            <a:pPr algn="ctr"/>
            <a:r>
              <a:rPr lang="en-US" sz="2200" b="1" dirty="0" smtClean="0"/>
              <a:t>Do these ladders meet code?</a:t>
            </a:r>
            <a:endParaRPr lang="en-US" sz="2200" b="1" dirty="0"/>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960404" y="783302"/>
            <a:ext cx="2635495" cy="1902424"/>
          </a:xfrm>
          <a:prstGeom prst="rect">
            <a:avLst/>
          </a:prstGeom>
          <a:no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37464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04800"/>
            <a:ext cx="8183880" cy="777240"/>
          </a:xfrm>
        </p:spPr>
        <p:txBody>
          <a:bodyPr>
            <a:noAutofit/>
          </a:bodyPr>
          <a:lstStyle/>
          <a:p>
            <a:pPr algn="ctr"/>
            <a:r>
              <a:rPr lang="en-US" sz="4800" b="1" dirty="0" smtClean="0">
                <a:solidFill>
                  <a:schemeClr val="bg1"/>
                </a:solidFill>
                <a:effectLst/>
                <a:latin typeface="Arial" panose="020B0604020202020204" pitchFamily="34" charset="0"/>
                <a:cs typeface="Arial" panose="020B0604020202020204" pitchFamily="34" charset="0"/>
              </a:rPr>
              <a:t>Check the Locks</a:t>
            </a:r>
            <a:endParaRPr lang="en-US" sz="4800" b="1" dirty="0">
              <a:solidFill>
                <a:schemeClr val="bg1"/>
              </a:solidFill>
              <a:effectLst/>
              <a:latin typeface="Arial" panose="020B0604020202020204" pitchFamily="34" charset="0"/>
              <a:cs typeface="Arial" panose="020B0604020202020204" pitchFamily="34" charset="0"/>
            </a:endParaRPr>
          </a:p>
        </p:txBody>
      </p:sp>
      <p:pic>
        <p:nvPicPr>
          <p:cNvPr id="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65597" y="2286000"/>
            <a:ext cx="3579519" cy="3594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736002" y="5880100"/>
            <a:ext cx="8407998" cy="990600"/>
          </a:xfrm>
          <a:prstGeom prst="rect">
            <a:avLst/>
          </a:prstGeom>
          <a:solidFill>
            <a:schemeClr val="tx1"/>
          </a:solidFill>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buFont typeface="Wingdings" pitchFamily="2" charset="2"/>
              <a:buNone/>
            </a:pPr>
            <a:r>
              <a:rPr lang="en-US" dirty="0" smtClean="0"/>
              <a:t>	</a:t>
            </a:r>
            <a:r>
              <a:rPr lang="en-US" sz="2400" b="1" dirty="0" smtClean="0">
                <a:solidFill>
                  <a:schemeClr val="bg1"/>
                </a:solidFill>
              </a:rPr>
              <a:t>Always check to be sure the extension locks are properly seated</a:t>
            </a:r>
          </a:p>
        </p:txBody>
      </p:sp>
      <p:sp>
        <p:nvSpPr>
          <p:cNvPr id="6" name="Curved Left Arrow 5"/>
          <p:cNvSpPr/>
          <p:nvPr/>
        </p:nvSpPr>
        <p:spPr>
          <a:xfrm rot="14695983" flipV="1">
            <a:off x="5556566" y="2716914"/>
            <a:ext cx="726926" cy="1730997"/>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Left Arrow 6"/>
          <p:cNvSpPr/>
          <p:nvPr/>
        </p:nvSpPr>
        <p:spPr>
          <a:xfrm>
            <a:off x="6250844" y="4183005"/>
            <a:ext cx="2356443" cy="382587"/>
          </a:xfrm>
          <a:prstGeom prst="lef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3"/>
          <p:cNvSpPr txBox="1">
            <a:spLocks noChangeArrowheads="1"/>
          </p:cNvSpPr>
          <p:nvPr/>
        </p:nvSpPr>
        <p:spPr bwMode="auto">
          <a:xfrm>
            <a:off x="6858000" y="1872631"/>
            <a:ext cx="1371600" cy="1446550"/>
          </a:xfrm>
          <a:prstGeom prst="rect">
            <a:avLst/>
          </a:prstGeom>
          <a:solidFill>
            <a:schemeClr val="bg1"/>
          </a:solidFill>
          <a:ln>
            <a:noFill/>
          </a:ln>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200" b="1" dirty="0" smtClean="0"/>
              <a:t>Locked (seated </a:t>
            </a:r>
            <a:r>
              <a:rPr lang="en-US" sz="2200" b="1" dirty="0"/>
              <a:t>around </a:t>
            </a:r>
            <a:r>
              <a:rPr lang="en-US" sz="2200" b="1" dirty="0" smtClean="0"/>
              <a:t>Base)</a:t>
            </a:r>
            <a:endParaRPr lang="en-US" sz="2200" b="1" dirty="0"/>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388" t="12509" r="25330"/>
          <a:stretch/>
        </p:blipFill>
        <p:spPr bwMode="auto">
          <a:xfrm>
            <a:off x="533400" y="1948071"/>
            <a:ext cx="3588027" cy="3047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urved Down Arrow 2"/>
          <p:cNvSpPr/>
          <p:nvPr/>
        </p:nvSpPr>
        <p:spPr>
          <a:xfrm rot="20835432">
            <a:off x="1103240" y="2733261"/>
            <a:ext cx="1888438" cy="685510"/>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33400" y="1381542"/>
            <a:ext cx="2777444" cy="461665"/>
          </a:xfrm>
          <a:prstGeom prst="rect">
            <a:avLst/>
          </a:prstGeom>
          <a:solidFill>
            <a:schemeClr val="bg1"/>
          </a:solidFill>
        </p:spPr>
        <p:txBody>
          <a:bodyPr wrap="square" rtlCol="0">
            <a:spAutoFit/>
          </a:bodyPr>
          <a:lstStyle/>
          <a:p>
            <a:pPr algn="ctr"/>
            <a:r>
              <a:rPr lang="en-US" sz="2400" b="1" u="sng" dirty="0" smtClean="0"/>
              <a:t>Not </a:t>
            </a:r>
            <a:r>
              <a:rPr lang="en-US" sz="2400" b="1" dirty="0" smtClean="0"/>
              <a:t>Fully Locked</a:t>
            </a:r>
            <a:endParaRPr lang="en-US" sz="2400" b="1" dirty="0"/>
          </a:p>
        </p:txBody>
      </p:sp>
    </p:spTree>
    <p:extLst>
      <p:ext uri="{BB962C8B-B14F-4D97-AF65-F5344CB8AC3E}">
        <p14:creationId xmlns:p14="http://schemas.microsoft.com/office/powerpoint/2010/main" val="289953502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5" y="278297"/>
            <a:ext cx="7029450" cy="1001713"/>
          </a:xfrm>
        </p:spPr>
        <p:txBody>
          <a:bodyPr>
            <a:normAutofit fontScale="90000"/>
          </a:bodyPr>
          <a:lstStyle/>
          <a:p>
            <a:pPr algn="ctr"/>
            <a:r>
              <a:rPr lang="en-US" sz="4800" b="1" dirty="0" smtClean="0">
                <a:solidFill>
                  <a:schemeClr val="bg1"/>
                </a:solidFill>
                <a:effectLst/>
                <a:latin typeface="Corbel" panose="020B0503020204020204" pitchFamily="34" charset="0"/>
              </a:rPr>
              <a:t>Setting up the Ladder</a:t>
            </a:r>
            <a:endParaRPr lang="en-US" sz="4800" b="1" dirty="0">
              <a:solidFill>
                <a:schemeClr val="bg1"/>
              </a:solidFill>
              <a:effectLst/>
              <a:latin typeface="Corbel" panose="020B0503020204020204" pitchFamily="34" charset="0"/>
            </a:endParaRPr>
          </a:p>
        </p:txBody>
      </p:sp>
      <p:sp>
        <p:nvSpPr>
          <p:cNvPr id="3" name="Content Placeholder 2"/>
          <p:cNvSpPr>
            <a:spLocks noGrp="1"/>
          </p:cNvSpPr>
          <p:nvPr>
            <p:ph idx="1"/>
          </p:nvPr>
        </p:nvSpPr>
        <p:spPr>
          <a:xfrm>
            <a:off x="4830416" y="1280010"/>
            <a:ext cx="3856383" cy="4909775"/>
          </a:xfrm>
          <a:solidFill>
            <a:schemeClr val="tx1"/>
          </a:solidFill>
        </p:spPr>
        <p:txBody>
          <a:bodyPr>
            <a:normAutofit/>
          </a:bodyPr>
          <a:lstStyle/>
          <a:p>
            <a:pPr>
              <a:buClr>
                <a:schemeClr val="accent2"/>
              </a:buClr>
            </a:pPr>
            <a:r>
              <a:rPr lang="en-US" sz="2200" b="1" dirty="0" smtClean="0">
                <a:solidFill>
                  <a:schemeClr val="bg1"/>
                </a:solidFill>
              </a:rPr>
              <a:t>Make sure</a:t>
            </a:r>
            <a:r>
              <a:rPr lang="en-US" sz="2200" dirty="0" smtClean="0">
                <a:solidFill>
                  <a:schemeClr val="bg1"/>
                </a:solidFill>
              </a:rPr>
              <a:t> </a:t>
            </a:r>
            <a:r>
              <a:rPr lang="en-US" sz="2200" b="1" dirty="0" smtClean="0">
                <a:solidFill>
                  <a:schemeClr val="bg1"/>
                </a:solidFill>
              </a:rPr>
              <a:t>the ladder </a:t>
            </a:r>
            <a:r>
              <a:rPr lang="en-US" sz="2200" b="1" dirty="0">
                <a:solidFill>
                  <a:schemeClr val="bg1"/>
                </a:solidFill>
              </a:rPr>
              <a:t>is placed on an even surface and that the ground is not too soft to prevent sinking</a:t>
            </a:r>
          </a:p>
          <a:p>
            <a:pPr>
              <a:buClr>
                <a:schemeClr val="accent2"/>
              </a:buClr>
            </a:pPr>
            <a:r>
              <a:rPr lang="en-US" sz="2200" b="1" dirty="0">
                <a:solidFill>
                  <a:schemeClr val="bg1"/>
                </a:solidFill>
              </a:rPr>
              <a:t>Use the 4 to 1 ratio against a base for straight or extension ladders</a:t>
            </a:r>
          </a:p>
          <a:p>
            <a:pPr>
              <a:buClr>
                <a:schemeClr val="accent2"/>
              </a:buClr>
            </a:pPr>
            <a:r>
              <a:rPr lang="en-US" sz="2200" b="1" dirty="0">
                <a:solidFill>
                  <a:schemeClr val="bg1"/>
                </a:solidFill>
              </a:rPr>
              <a:t>If using straight or extension ladders to access roof extend 3 rungs (3Feet) above the roof </a:t>
            </a:r>
            <a:r>
              <a:rPr lang="en-US" sz="2200" b="1" dirty="0" smtClean="0">
                <a:solidFill>
                  <a:schemeClr val="bg1"/>
                </a:solidFill>
              </a:rPr>
              <a:t>surface</a:t>
            </a:r>
            <a:endParaRPr lang="en-US" sz="2200" b="1" dirty="0">
              <a:solidFill>
                <a:schemeClr val="bg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4097" y="1510749"/>
            <a:ext cx="3419060" cy="48602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5625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6185"/>
            <a:ext cx="4372708" cy="1390112"/>
          </a:xfrm>
        </p:spPr>
        <p:txBody>
          <a:bodyPr>
            <a:noAutofit/>
          </a:bodyPr>
          <a:lstStyle/>
          <a:p>
            <a:pPr algn="ctr"/>
            <a:r>
              <a:rPr lang="en-US" sz="4800" b="1" dirty="0" smtClean="0">
                <a:solidFill>
                  <a:schemeClr val="bg1"/>
                </a:solidFill>
                <a:effectLst/>
                <a:latin typeface="Corbel" pitchFamily="34" charset="0"/>
              </a:rPr>
              <a:t>Ladder Placement</a:t>
            </a:r>
            <a:endParaRPr lang="en-US" sz="4800" b="1" dirty="0">
              <a:solidFill>
                <a:schemeClr val="bg1"/>
              </a:solidFill>
              <a:effectLst/>
              <a:latin typeface="Corbel" pitchFamily="34" charset="0"/>
            </a:endParaRPr>
          </a:p>
        </p:txBody>
      </p:sp>
      <p:sp>
        <p:nvSpPr>
          <p:cNvPr id="4" name="Rectangle 3"/>
          <p:cNvSpPr>
            <a:spLocks noGrp="1" noChangeArrowheads="1"/>
          </p:cNvSpPr>
          <p:nvPr>
            <p:ph idx="1"/>
          </p:nvPr>
        </p:nvSpPr>
        <p:spPr>
          <a:xfrm>
            <a:off x="6331263" y="725555"/>
            <a:ext cx="2375452" cy="2623934"/>
          </a:xfrm>
          <a:ln w="19050"/>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eaLnBrk="1" hangingPunct="1">
              <a:buNone/>
            </a:pPr>
            <a:r>
              <a:rPr lang="en-US" b="1" dirty="0" smtClean="0">
                <a:solidFill>
                  <a:schemeClr val="bg1"/>
                </a:solidFill>
              </a:rPr>
              <a:t>Barricade off area below and/or around your ladder so pedestrians don’t walk into or under your ladder while you’re on it.</a:t>
            </a:r>
          </a:p>
        </p:txBody>
      </p:sp>
      <p:pic>
        <p:nvPicPr>
          <p:cNvPr id="2050" name="Picture 2" descr="F:\Ladder\Ladders Pics\barricade.jpg"/>
          <p:cNvPicPr>
            <a:picLocks noChangeAspect="1" noChangeArrowheads="1"/>
          </p:cNvPicPr>
          <p:nvPr/>
        </p:nvPicPr>
        <p:blipFill rotWithShape="1">
          <a:blip r:embed="rId3">
            <a:extLst>
              <a:ext uri="{28A0092B-C50C-407E-A947-70E740481C1C}">
                <a14:useLocalDpi xmlns:a14="http://schemas.microsoft.com/office/drawing/2010/main" val="0"/>
              </a:ext>
            </a:extLst>
          </a:blip>
          <a:srcRect l="9546"/>
          <a:stretch/>
        </p:blipFill>
        <p:spPr bwMode="auto">
          <a:xfrm>
            <a:off x="5990492" y="3614288"/>
            <a:ext cx="2716223" cy="2683970"/>
          </a:xfrm>
          <a:prstGeom prst="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7156" y="2192134"/>
            <a:ext cx="3957274" cy="2967954"/>
          </a:xfrm>
          <a:prstGeom prst="rect">
            <a:avLst/>
          </a:prstGeom>
          <a:solidFill>
            <a:srgbClr val="FFFFFF">
              <a:shade val="85000"/>
            </a:srgbClr>
          </a:solidFill>
          <a:ln w="571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3280983" y="4214525"/>
            <a:ext cx="2372105" cy="1938992"/>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en-US" sz="2000" b="1" dirty="0" smtClean="0">
                <a:solidFill>
                  <a:schemeClr val="bg1"/>
                </a:solidFill>
                <a:latin typeface="Arial" panose="020B0604020202020204" pitchFamily="34" charset="0"/>
                <a:cs typeface="Arial" panose="020B0604020202020204" pitchFamily="34" charset="0"/>
              </a:rPr>
              <a:t>Barricading can help prevent </a:t>
            </a:r>
            <a:r>
              <a:rPr lang="en-US" sz="2000" b="1" dirty="0">
                <a:solidFill>
                  <a:schemeClr val="bg1"/>
                </a:solidFill>
                <a:latin typeface="Arial" panose="020B0604020202020204" pitchFamily="34" charset="0"/>
                <a:cs typeface="Arial" panose="020B0604020202020204" pitchFamily="34" charset="0"/>
              </a:rPr>
              <a:t>you from </a:t>
            </a:r>
            <a:r>
              <a:rPr lang="en-US" sz="2000" b="1" dirty="0" smtClean="0">
                <a:solidFill>
                  <a:schemeClr val="bg1"/>
                </a:solidFill>
                <a:latin typeface="Arial" panose="020B0604020202020204" pitchFamily="34" charset="0"/>
                <a:cs typeface="Arial" panose="020B0604020202020204" pitchFamily="34" charset="0"/>
              </a:rPr>
              <a:t>dropping </a:t>
            </a:r>
            <a:r>
              <a:rPr lang="en-US" sz="2000" b="1" dirty="0">
                <a:solidFill>
                  <a:schemeClr val="bg1"/>
                </a:solidFill>
                <a:latin typeface="Arial" panose="020B0604020202020204" pitchFamily="34" charset="0"/>
                <a:cs typeface="Arial" panose="020B0604020202020204" pitchFamily="34" charset="0"/>
              </a:rPr>
              <a:t>something on someone passing close by.</a:t>
            </a:r>
          </a:p>
        </p:txBody>
      </p:sp>
    </p:spTree>
    <p:extLst>
      <p:ext uri="{BB962C8B-B14F-4D97-AF65-F5344CB8AC3E}">
        <p14:creationId xmlns:p14="http://schemas.microsoft.com/office/powerpoint/2010/main" val="234863198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16436" y="5348125"/>
            <a:ext cx="4809012" cy="1509875"/>
          </a:xfrm>
        </p:spPr>
        <p:txBody>
          <a:bodyPr anchor="t">
            <a:noAutofit/>
          </a:bodyPr>
          <a:lstStyle/>
          <a:p>
            <a:pPr algn="ctr"/>
            <a:r>
              <a:rPr lang="en-US" sz="2600" b="1" dirty="0" smtClean="0">
                <a:solidFill>
                  <a:schemeClr val="bg1"/>
                </a:solidFill>
              </a:rPr>
              <a:t>Match the names to the corresponding area on the ladder</a:t>
            </a: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416436" y="230946"/>
            <a:ext cx="4281070" cy="4984750"/>
          </a:xfrm>
        </p:spPr>
      </p:pic>
      <p:sp>
        <p:nvSpPr>
          <p:cNvPr id="6148" name="Text Placeholder 3"/>
          <p:cNvSpPr>
            <a:spLocks noGrp="1"/>
          </p:cNvSpPr>
          <p:nvPr>
            <p:ph type="body" sz="half" idx="2"/>
          </p:nvPr>
        </p:nvSpPr>
        <p:spPr>
          <a:xfrm>
            <a:off x="5809129" y="288131"/>
            <a:ext cx="3083859" cy="4409375"/>
          </a:xfrm>
        </p:spPr>
        <p:txBody>
          <a:bodyPr>
            <a:noAutofit/>
          </a:bodyPr>
          <a:lstStyle/>
          <a:p>
            <a:r>
              <a:rPr lang="en-US" sz="2300" b="1" dirty="0" smtClean="0">
                <a:solidFill>
                  <a:schemeClr val="bg1"/>
                </a:solidFill>
                <a:latin typeface="Arial" panose="020B0604020202020204" pitchFamily="34" charset="0"/>
                <a:cs typeface="Arial" panose="020B0604020202020204" pitchFamily="34" charset="0"/>
              </a:rPr>
              <a:t>Anti-slip shoes/feet</a:t>
            </a:r>
          </a:p>
          <a:p>
            <a:r>
              <a:rPr lang="en-US" sz="2300" b="1" dirty="0" smtClean="0">
                <a:solidFill>
                  <a:schemeClr val="bg1"/>
                </a:solidFill>
                <a:latin typeface="Arial" panose="020B0604020202020204" pitchFamily="34" charset="0"/>
                <a:cs typeface="Arial" panose="020B0604020202020204" pitchFamily="34" charset="0"/>
              </a:rPr>
              <a:t>Front Side Rail</a:t>
            </a:r>
          </a:p>
          <a:p>
            <a:r>
              <a:rPr lang="en-US" sz="2300" b="1" dirty="0" smtClean="0">
                <a:solidFill>
                  <a:schemeClr val="bg1"/>
                </a:solidFill>
                <a:latin typeface="Arial" panose="020B0604020202020204" pitchFamily="34" charset="0"/>
                <a:cs typeface="Arial" panose="020B0604020202020204" pitchFamily="34" charset="0"/>
              </a:rPr>
              <a:t>Labels</a:t>
            </a:r>
          </a:p>
          <a:p>
            <a:r>
              <a:rPr lang="en-US" sz="2300" b="1" dirty="0" smtClean="0">
                <a:solidFill>
                  <a:schemeClr val="bg1"/>
                </a:solidFill>
                <a:latin typeface="Arial" panose="020B0604020202020204" pitchFamily="34" charset="0"/>
                <a:cs typeface="Arial" panose="020B0604020202020204" pitchFamily="34" charset="0"/>
              </a:rPr>
              <a:t>Spreaders</a:t>
            </a:r>
          </a:p>
          <a:p>
            <a:r>
              <a:rPr lang="en-US" sz="2300" b="1" dirty="0" smtClean="0">
                <a:solidFill>
                  <a:schemeClr val="bg1"/>
                </a:solidFill>
                <a:latin typeface="Arial" panose="020B0604020202020204" pitchFamily="34" charset="0"/>
                <a:cs typeface="Arial" panose="020B0604020202020204" pitchFamily="34" charset="0"/>
              </a:rPr>
              <a:t>Top Cap</a:t>
            </a:r>
          </a:p>
          <a:p>
            <a:r>
              <a:rPr lang="en-US" sz="2300" b="1" dirty="0" smtClean="0">
                <a:solidFill>
                  <a:schemeClr val="bg1"/>
                </a:solidFill>
                <a:latin typeface="Arial" panose="020B0604020202020204" pitchFamily="34" charset="0"/>
                <a:cs typeface="Arial" panose="020B0604020202020204" pitchFamily="34" charset="0"/>
              </a:rPr>
              <a:t>Step</a:t>
            </a:r>
          </a:p>
          <a:p>
            <a:r>
              <a:rPr lang="en-US" sz="2300" b="1" dirty="0" smtClean="0">
                <a:solidFill>
                  <a:schemeClr val="bg1"/>
                </a:solidFill>
                <a:latin typeface="Arial" panose="020B0604020202020204" pitchFamily="34" charset="0"/>
                <a:cs typeface="Arial" panose="020B0604020202020204" pitchFamily="34" charset="0"/>
              </a:rPr>
              <a:t>Rear Side Rail</a:t>
            </a:r>
          </a:p>
          <a:p>
            <a:r>
              <a:rPr lang="en-US" sz="2300" b="1" dirty="0" smtClean="0">
                <a:solidFill>
                  <a:schemeClr val="bg1"/>
                </a:solidFill>
                <a:latin typeface="Arial" panose="020B0604020202020204" pitchFamily="34" charset="0"/>
                <a:cs typeface="Arial" panose="020B0604020202020204" pitchFamily="34" charset="0"/>
              </a:rPr>
              <a:t>Top Step</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784" y="381000"/>
            <a:ext cx="4941277" cy="730624"/>
          </a:xfrm>
        </p:spPr>
        <p:txBody>
          <a:bodyPr>
            <a:noAutofit/>
          </a:bodyPr>
          <a:lstStyle/>
          <a:p>
            <a:pPr algn="ctr"/>
            <a:r>
              <a:rPr lang="en-US" sz="3600" b="1" dirty="0" smtClean="0">
                <a:solidFill>
                  <a:schemeClr val="bg1"/>
                </a:solidFill>
                <a:effectLst/>
                <a:latin typeface="Arial" panose="020B0604020202020204" pitchFamily="34" charset="0"/>
                <a:cs typeface="Arial" panose="020B0604020202020204" pitchFamily="34" charset="0"/>
              </a:rPr>
              <a:t>Climbing Tips</a:t>
            </a:r>
            <a:endParaRPr lang="en-US" sz="3600" b="1" dirty="0">
              <a:solidFill>
                <a:schemeClr val="bg1"/>
              </a:solidFill>
              <a:effectLst/>
              <a:latin typeface="Arial" panose="020B0604020202020204" pitchFamily="34" charset="0"/>
              <a:cs typeface="Arial" panose="020B0604020202020204" pitchFamily="34" charset="0"/>
            </a:endParaRPr>
          </a:p>
        </p:txBody>
      </p:sp>
      <p:sp>
        <p:nvSpPr>
          <p:cNvPr id="4" name="Rectangle 3"/>
          <p:cNvSpPr>
            <a:spLocks noGrp="1" noChangeArrowheads="1"/>
          </p:cNvSpPr>
          <p:nvPr>
            <p:ph idx="1"/>
          </p:nvPr>
        </p:nvSpPr>
        <p:spPr>
          <a:xfrm>
            <a:off x="4302370" y="1111624"/>
            <a:ext cx="4267200" cy="5248146"/>
          </a:xfrm>
          <a:solidFill>
            <a:schemeClr val="tx1"/>
          </a:solidFill>
        </p:spPr>
        <p:txBody>
          <a:bodyPr>
            <a:normAutofit/>
          </a:bodyPr>
          <a:lstStyle/>
          <a:p>
            <a:pPr eaLnBrk="1" hangingPunct="1">
              <a:buClr>
                <a:schemeClr val="accent2"/>
              </a:buClr>
            </a:pPr>
            <a:r>
              <a:rPr lang="en-US" sz="2200" b="1" dirty="0" smtClean="0">
                <a:solidFill>
                  <a:schemeClr val="bg1"/>
                </a:solidFill>
              </a:rPr>
              <a:t>Maintain three-point contact at all times</a:t>
            </a:r>
          </a:p>
          <a:p>
            <a:pPr eaLnBrk="1" hangingPunct="1">
              <a:buClr>
                <a:schemeClr val="accent2"/>
              </a:buClr>
            </a:pPr>
            <a:r>
              <a:rPr lang="en-US" sz="2200" b="1" dirty="0" smtClean="0">
                <a:solidFill>
                  <a:schemeClr val="bg1"/>
                </a:solidFill>
              </a:rPr>
              <a:t>Hold the side rails not the rungs when climbing or descending a ladder</a:t>
            </a:r>
          </a:p>
          <a:p>
            <a:pPr eaLnBrk="1" hangingPunct="1">
              <a:buClr>
                <a:schemeClr val="accent2"/>
              </a:buClr>
            </a:pPr>
            <a:r>
              <a:rPr lang="en-US" sz="2200" b="1" dirty="0" smtClean="0">
                <a:solidFill>
                  <a:schemeClr val="bg1"/>
                </a:solidFill>
              </a:rPr>
              <a:t>Only take one step at a time</a:t>
            </a:r>
          </a:p>
          <a:p>
            <a:pPr eaLnBrk="1" hangingPunct="1">
              <a:buClr>
                <a:schemeClr val="accent2"/>
              </a:buClr>
            </a:pPr>
            <a:r>
              <a:rPr lang="en-US" sz="2200" b="1" dirty="0" smtClean="0">
                <a:solidFill>
                  <a:schemeClr val="bg1"/>
                </a:solidFill>
              </a:rPr>
              <a:t>Do not stand on the top step of a “A-frame” ladder.</a:t>
            </a:r>
          </a:p>
          <a:p>
            <a:pPr>
              <a:buClr>
                <a:schemeClr val="accent2"/>
              </a:buClr>
            </a:pPr>
            <a:r>
              <a:rPr lang="en-US" sz="2200" b="1" dirty="0">
                <a:solidFill>
                  <a:schemeClr val="bg1"/>
                </a:solidFill>
              </a:rPr>
              <a:t>Use a tool belt to keep hands free</a:t>
            </a:r>
          </a:p>
          <a:p>
            <a:pPr>
              <a:buClr>
                <a:schemeClr val="accent2"/>
              </a:buClr>
            </a:pPr>
            <a:r>
              <a:rPr lang="en-US" sz="2200" b="1" dirty="0">
                <a:solidFill>
                  <a:schemeClr val="bg1"/>
                </a:solidFill>
              </a:rPr>
              <a:t>Lift materials from a hand line bucket from the </a:t>
            </a:r>
            <a:r>
              <a:rPr lang="en-US" sz="2200" b="1" dirty="0" smtClean="0">
                <a:solidFill>
                  <a:schemeClr val="bg1"/>
                </a:solidFill>
              </a:rPr>
              <a:t>ground</a:t>
            </a:r>
            <a:endParaRPr lang="en-US" sz="2200" b="1" dirty="0" smtClean="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582" y="746981"/>
            <a:ext cx="2852331" cy="380801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8450" y="5159441"/>
            <a:ext cx="2985334" cy="1200329"/>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solidFill>
                  <a:schemeClr val="bg1"/>
                </a:solidFill>
              </a:rPr>
              <a:t>No three-point contact being maintained</a:t>
            </a:r>
            <a:endParaRPr lang="en-US" sz="2400" b="1" dirty="0">
              <a:solidFill>
                <a:schemeClr val="bg1"/>
              </a:solidFill>
            </a:endParaRPr>
          </a:p>
        </p:txBody>
      </p:sp>
      <p:sp>
        <p:nvSpPr>
          <p:cNvPr id="8" name="Up Arrow 7"/>
          <p:cNvSpPr/>
          <p:nvPr/>
        </p:nvSpPr>
        <p:spPr>
          <a:xfrm rot="19692399">
            <a:off x="3183401" y="3723271"/>
            <a:ext cx="620748" cy="128575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501542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017" r="11591"/>
          <a:stretch/>
        </p:blipFill>
        <p:spPr bwMode="auto">
          <a:xfrm>
            <a:off x="6172199" y="1587462"/>
            <a:ext cx="2594114" cy="27473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944561"/>
          </a:xfrm>
        </p:spPr>
        <p:txBody>
          <a:bodyPr>
            <a:normAutofit/>
          </a:bodyPr>
          <a:lstStyle/>
          <a:p>
            <a:pPr algn="ctr"/>
            <a:r>
              <a:rPr lang="en-US" sz="4800" b="1" dirty="0" smtClean="0">
                <a:solidFill>
                  <a:schemeClr val="bg1"/>
                </a:solidFill>
                <a:effectLst/>
                <a:latin typeface="Arial" panose="020B0604020202020204" pitchFamily="34" charset="0"/>
                <a:cs typeface="Arial" panose="020B0604020202020204" pitchFamily="34" charset="0"/>
              </a:rPr>
              <a:t>Other Options</a:t>
            </a:r>
            <a:endParaRPr lang="en-US" sz="4800" b="1" dirty="0">
              <a:solidFill>
                <a:schemeClr val="bg1"/>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19382" y="1206882"/>
            <a:ext cx="4114800" cy="1548227"/>
          </a:xfr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137160" indent="0" algn="ctr">
              <a:buNone/>
            </a:pPr>
            <a:r>
              <a:rPr lang="en-US" sz="2200" b="1" dirty="0" smtClean="0">
                <a:solidFill>
                  <a:schemeClr val="bg1"/>
                </a:solidFill>
              </a:rPr>
              <a:t>If a ladder is not the best option consider using a mechanical device</a:t>
            </a:r>
            <a:endParaRPr lang="en-US" sz="2200" b="1" dirty="0">
              <a:solidFill>
                <a:schemeClr val="bg1"/>
              </a:solidFill>
            </a:endParaRPr>
          </a:p>
        </p:txBody>
      </p:sp>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3009349" y="3603063"/>
            <a:ext cx="2951467" cy="2677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PRDECHOME13\13\135\135028\Desktop\Pics\Heavy Equipment\Dec8_AerialLift\sm pics\P109017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281" y="3029154"/>
            <a:ext cx="2405269" cy="3207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30270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8758" y="784411"/>
            <a:ext cx="7845462" cy="5591268"/>
          </a:xfrm>
          <a:solidFill>
            <a:schemeClr val="tx1">
              <a:lumMod val="95000"/>
            </a:schemeClr>
          </a:solidFill>
        </p:spPr>
        <p:txBody>
          <a:bodyPr>
            <a:normAutofit lnSpcReduction="10000"/>
          </a:bodyPr>
          <a:lstStyle/>
          <a:p>
            <a:pPr>
              <a:buClr>
                <a:schemeClr val="bg1"/>
              </a:buClr>
            </a:pPr>
            <a:r>
              <a:rPr lang="en-US" sz="2800" dirty="0">
                <a:solidFill>
                  <a:schemeClr val="bg1"/>
                </a:solidFill>
              </a:rPr>
              <a:t>Ladders are essential tools on a variety of job sites, easy to obtain and simple to use</a:t>
            </a:r>
            <a:r>
              <a:rPr lang="en-US" sz="2800" dirty="0" smtClean="0">
                <a:solidFill>
                  <a:schemeClr val="bg1"/>
                </a:solidFill>
              </a:rPr>
              <a:t>.</a:t>
            </a:r>
          </a:p>
          <a:p>
            <a:pPr>
              <a:buClr>
                <a:schemeClr val="bg1"/>
              </a:buClr>
            </a:pPr>
            <a:r>
              <a:rPr lang="en-US" sz="2800" dirty="0">
                <a:solidFill>
                  <a:schemeClr val="bg1"/>
                </a:solidFill>
              </a:rPr>
              <a:t>With </a:t>
            </a:r>
            <a:r>
              <a:rPr lang="en-US" sz="2800" dirty="0" smtClean="0">
                <a:solidFill>
                  <a:schemeClr val="bg1"/>
                </a:solidFill>
              </a:rPr>
              <a:t>proper </a:t>
            </a:r>
            <a:r>
              <a:rPr lang="en-US" sz="2800" dirty="0">
                <a:solidFill>
                  <a:schemeClr val="bg1"/>
                </a:solidFill>
              </a:rPr>
              <a:t>planning and training, </a:t>
            </a:r>
            <a:r>
              <a:rPr lang="en-US" sz="2800" dirty="0" smtClean="0">
                <a:solidFill>
                  <a:schemeClr val="bg1"/>
                </a:solidFill>
              </a:rPr>
              <a:t>you </a:t>
            </a:r>
            <a:r>
              <a:rPr lang="en-US" sz="2800" dirty="0">
                <a:solidFill>
                  <a:schemeClr val="bg1"/>
                </a:solidFill>
              </a:rPr>
              <a:t>can address the life-threatening hazards that come with using ladders while on the job</a:t>
            </a:r>
            <a:endParaRPr lang="en-US" sz="2800" dirty="0" smtClean="0">
              <a:solidFill>
                <a:schemeClr val="bg1"/>
              </a:solidFill>
            </a:endParaRPr>
          </a:p>
          <a:p>
            <a:pPr>
              <a:buClr>
                <a:schemeClr val="bg1"/>
              </a:buClr>
            </a:pPr>
            <a:r>
              <a:rPr lang="en-US" sz="2800" dirty="0">
                <a:solidFill>
                  <a:schemeClr val="bg1"/>
                </a:solidFill>
              </a:rPr>
              <a:t>According the American Academy of Orthopedic Surgeons, every year 500,000 people are treated for ladder-related injuries and approximately 300 of these incidents prove to be fatal. </a:t>
            </a:r>
            <a:endParaRPr lang="en-US" sz="2800" dirty="0" smtClean="0">
              <a:solidFill>
                <a:schemeClr val="bg1"/>
              </a:solidFill>
            </a:endParaRPr>
          </a:p>
          <a:p>
            <a:pPr>
              <a:buClr>
                <a:schemeClr val="bg1"/>
              </a:buClr>
            </a:pPr>
            <a:r>
              <a:rPr lang="en-US" sz="2800" dirty="0">
                <a:solidFill>
                  <a:schemeClr val="bg1"/>
                </a:solidFill>
              </a:rPr>
              <a:t>In 2007 alone, more than 400 people died as a result of falls on or from ladders or scaffolding. -</a:t>
            </a:r>
            <a:r>
              <a:rPr lang="en-US" sz="1800" dirty="0">
                <a:solidFill>
                  <a:schemeClr val="bg1"/>
                </a:solidFill>
              </a:rPr>
              <a:t>Liberty Mutual - Research Institute for Safety</a:t>
            </a:r>
            <a:endParaRPr lang="en-US" sz="1800" dirty="0">
              <a:solidFill>
                <a:schemeClr val="bg1"/>
              </a:solidFill>
            </a:endParaRPr>
          </a:p>
        </p:txBody>
      </p:sp>
      <p:sp>
        <p:nvSpPr>
          <p:cNvPr id="4" name="Date Placeholder 3"/>
          <p:cNvSpPr>
            <a:spLocks noGrp="1"/>
          </p:cNvSpPr>
          <p:nvPr>
            <p:ph type="dt" sz="half" idx="10"/>
          </p:nvPr>
        </p:nvSpPr>
        <p:spPr/>
        <p:txBody>
          <a:bodyPr/>
          <a:lstStyle/>
          <a:p>
            <a:fld id="{AC47F96C-9D30-412F-A4E8-235E69F7B517}" type="datetime1">
              <a:rPr lang="en-US" smtClean="0"/>
              <a:t>4/3/2020</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23001693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16032" y="1260886"/>
            <a:ext cx="3966527" cy="1337310"/>
          </a:xfrm>
          <a:prstGeom prst="roundRect">
            <a:avLst/>
          </a:prstGeom>
          <a:solidFill>
            <a:schemeClr val="tx1"/>
          </a:solidFill>
          <a:ln w="38100">
            <a:solidFill>
              <a:schemeClr val="accent2"/>
            </a:solidFill>
          </a:ln>
        </p:spPr>
        <p:txBody>
          <a:bodyPr>
            <a:normAutofit fontScale="90000"/>
          </a:bodyPr>
          <a:lstStyle/>
          <a:p>
            <a:pPr algn="ctr"/>
            <a:r>
              <a:rPr lang="en-US" sz="2800" b="1" dirty="0">
                <a:solidFill>
                  <a:srgbClr val="333333"/>
                </a:solidFill>
                <a:latin typeface="Source Sans Pro"/>
              </a:rPr>
              <a:t>Don’t be a fool, use the proper tool</a:t>
            </a:r>
            <a:r>
              <a:rPr lang="en-US" dirty="0" smtClean="0">
                <a:solidFill>
                  <a:schemeClr val="bg1"/>
                </a:solidFill>
              </a:rPr>
              <a:t>~ </a:t>
            </a:r>
            <a:r>
              <a:rPr lang="en-US" sz="1800" dirty="0" smtClean="0">
                <a:solidFill>
                  <a:schemeClr val="bg1"/>
                </a:solidFill>
              </a:rPr>
              <a:t>Author </a:t>
            </a:r>
            <a:r>
              <a:rPr lang="en-US" sz="1800" dirty="0">
                <a:solidFill>
                  <a:schemeClr val="bg1"/>
                </a:solidFill>
              </a:rPr>
              <a:t>Unknown</a:t>
            </a:r>
            <a:endParaRPr lang="en-US" sz="1800" dirty="0" smtClean="0">
              <a:solidFill>
                <a:schemeClr val="bg1"/>
              </a:solidFill>
            </a:endParaRPr>
          </a:p>
        </p:txBody>
      </p:sp>
      <p:sp>
        <p:nvSpPr>
          <p:cNvPr id="7172" name="Text Placeholder 3"/>
          <p:cNvSpPr>
            <a:spLocks noGrp="1"/>
          </p:cNvSpPr>
          <p:nvPr>
            <p:ph type="body" sz="half" idx="2"/>
          </p:nvPr>
        </p:nvSpPr>
        <p:spPr>
          <a:xfrm>
            <a:off x="816032" y="3360870"/>
            <a:ext cx="4103077" cy="1509262"/>
          </a:xfrm>
          <a:solidFill>
            <a:schemeClr val="bg1">
              <a:lumMod val="65000"/>
              <a:lumOff val="35000"/>
            </a:schemeClr>
          </a:solidFill>
          <a:ln/>
          <a:scene3d>
            <a:camera prst="orthographicFront"/>
            <a:lightRig rig="threePt" dir="t"/>
          </a:scene3d>
          <a:sp3d>
            <a:bevelT w="165100" prst="coolSlant"/>
          </a:sp3d>
        </p:spPr>
        <p:style>
          <a:lnRef idx="3">
            <a:schemeClr val="lt1"/>
          </a:lnRef>
          <a:fillRef idx="1">
            <a:schemeClr val="accent4"/>
          </a:fillRef>
          <a:effectRef idx="1">
            <a:schemeClr val="accent4"/>
          </a:effectRef>
          <a:fontRef idx="minor">
            <a:schemeClr val="lt1"/>
          </a:fontRef>
        </p:style>
        <p:txBody>
          <a:bodyPr>
            <a:normAutofit fontScale="85000" lnSpcReduction="20000"/>
          </a:bodyPr>
          <a:lstStyle/>
          <a:p>
            <a:pPr algn="ctr">
              <a:spcBef>
                <a:spcPct val="50000"/>
              </a:spcBef>
            </a:pPr>
            <a:r>
              <a:rPr lang="en-US" sz="2800" b="1" dirty="0" smtClean="0">
                <a:solidFill>
                  <a:schemeClr val="bg1"/>
                </a:solidFill>
                <a:latin typeface="Arial Black" pitchFamily="34" charset="0"/>
                <a:cs typeface="Aharoni" pitchFamily="2" charset="-79"/>
              </a:rPr>
              <a:t>Contact the Safety Office at 858-627-7174 or </a:t>
            </a:r>
            <a:r>
              <a:rPr lang="en-US" sz="2800" b="1" dirty="0" smtClean="0">
                <a:solidFill>
                  <a:schemeClr val="bg1"/>
                </a:solidFill>
                <a:latin typeface="Arial Black" pitchFamily="34" charset="0"/>
                <a:cs typeface="Aharoni" pitchFamily="2" charset="-79"/>
                <a:hlinkClick r:id="rId3"/>
              </a:rPr>
              <a:t>safetyoffice@sandi.net</a:t>
            </a:r>
            <a:r>
              <a:rPr lang="en-US" sz="2800" b="1" dirty="0" smtClean="0">
                <a:solidFill>
                  <a:schemeClr val="bg1"/>
                </a:solidFill>
                <a:latin typeface="Arial Black" pitchFamily="34" charset="0"/>
                <a:cs typeface="Aharoni" pitchFamily="2" charset="-79"/>
              </a:rPr>
              <a:t> </a:t>
            </a:r>
            <a:endParaRPr lang="en-US" sz="2800" b="1" dirty="0">
              <a:solidFill>
                <a:schemeClr val="bg1"/>
              </a:solidFill>
              <a:latin typeface="Arial Black" pitchFamily="34" charset="0"/>
              <a:cs typeface="Aharoni" pitchFamily="2" charset="-79"/>
            </a:endParaRPr>
          </a:p>
        </p:txBody>
      </p:sp>
      <p:pic>
        <p:nvPicPr>
          <p:cNvPr id="3" name="Picture 2"/>
          <p:cNvPicPr>
            <a:picLocks noChangeAspect="1"/>
          </p:cNvPicPr>
          <p:nvPr/>
        </p:nvPicPr>
        <p:blipFill>
          <a:blip r:embed="rId4"/>
          <a:stretch>
            <a:fillRect/>
          </a:stretch>
        </p:blipFill>
        <p:spPr>
          <a:xfrm>
            <a:off x="5296572" y="1507807"/>
            <a:ext cx="3097530" cy="42116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57275" y="276225"/>
            <a:ext cx="7029450" cy="1592332"/>
          </a:xfrm>
        </p:spPr>
        <p:txBody>
          <a:bodyPr/>
          <a:lstStyle/>
          <a:p>
            <a:pPr algn="ctr"/>
            <a:r>
              <a:rPr lang="fr-FR" sz="4800" b="1" dirty="0" smtClean="0">
                <a:solidFill>
                  <a:schemeClr val="bg1"/>
                </a:solidFill>
              </a:rPr>
              <a:t>Fall related injuries within the district</a:t>
            </a:r>
            <a:endParaRPr lang="en-US" sz="4800" b="1" dirty="0" smtClean="0">
              <a:solidFill>
                <a:schemeClr val="bg1"/>
              </a:solidFill>
            </a:endParaRPr>
          </a:p>
        </p:txBody>
      </p:sp>
      <p:sp>
        <p:nvSpPr>
          <p:cNvPr id="5123" name="Content Placeholder 2"/>
          <p:cNvSpPr>
            <a:spLocks noGrp="1"/>
          </p:cNvSpPr>
          <p:nvPr>
            <p:ph idx="1"/>
          </p:nvPr>
        </p:nvSpPr>
        <p:spPr>
          <a:xfrm>
            <a:off x="1057275" y="2405270"/>
            <a:ext cx="7029450" cy="3781218"/>
          </a:xfrm>
          <a:solidFill>
            <a:schemeClr val="tx1"/>
          </a:solidFill>
        </p:spPr>
        <p:txBody>
          <a:bodyPr>
            <a:normAutofit/>
          </a:bodyPr>
          <a:lstStyle/>
          <a:p>
            <a:pPr marL="0" indent="0">
              <a:buNone/>
            </a:pPr>
            <a:r>
              <a:rPr lang="en-US" sz="2800" dirty="0" smtClean="0">
                <a:latin typeface="Berlin Sans FB Demi" pitchFamily="34" charset="0"/>
              </a:rPr>
              <a:t>In </a:t>
            </a:r>
            <a:r>
              <a:rPr lang="en-US" sz="2800" dirty="0" smtClean="0">
                <a:solidFill>
                  <a:schemeClr val="bg1"/>
                </a:solidFill>
                <a:latin typeface="Berlin Sans FB Demi" pitchFamily="34" charset="0"/>
              </a:rPr>
              <a:t>the past there have been a number of injuries </a:t>
            </a:r>
          </a:p>
          <a:p>
            <a:pPr lvl="1">
              <a:buClr>
                <a:schemeClr val="accent2"/>
              </a:buClr>
            </a:pPr>
            <a:r>
              <a:rPr lang="en-US" sz="2400" dirty="0" smtClean="0">
                <a:solidFill>
                  <a:schemeClr val="bg1"/>
                </a:solidFill>
                <a:latin typeface="Berlin Sans FB Demi" pitchFamily="34" charset="0"/>
              </a:rPr>
              <a:t>Directly related to ladder use </a:t>
            </a:r>
          </a:p>
          <a:p>
            <a:pPr lvl="1">
              <a:buClr>
                <a:schemeClr val="accent2"/>
              </a:buClr>
            </a:pPr>
            <a:r>
              <a:rPr lang="en-US" sz="2400" dirty="0" smtClean="0">
                <a:solidFill>
                  <a:schemeClr val="bg1"/>
                </a:solidFill>
                <a:latin typeface="Berlin Sans FB Demi" pitchFamily="34" charset="0"/>
              </a:rPr>
              <a:t>Using something other than a ladder to climb on</a:t>
            </a:r>
          </a:p>
          <a:p>
            <a:pPr marL="0" indent="0">
              <a:buNone/>
            </a:pPr>
            <a:endParaRPr lang="en-US" sz="1000" dirty="0" smtClean="0">
              <a:solidFill>
                <a:schemeClr val="bg1"/>
              </a:solidFill>
              <a:latin typeface="Berlin Sans FB Demi" pitchFamily="34" charset="0"/>
            </a:endParaRPr>
          </a:p>
          <a:p>
            <a:pPr marL="0" indent="0">
              <a:buNone/>
            </a:pPr>
            <a:r>
              <a:rPr lang="en-US" sz="2800" dirty="0" smtClean="0">
                <a:solidFill>
                  <a:schemeClr val="bg1"/>
                </a:solidFill>
                <a:latin typeface="Berlin Sans FB Demi" pitchFamily="34" charset="0"/>
              </a:rPr>
              <a:t>The following </a:t>
            </a:r>
            <a:r>
              <a:rPr lang="en-US" sz="2800" dirty="0" smtClean="0">
                <a:solidFill>
                  <a:schemeClr val="bg1"/>
                </a:solidFill>
                <a:latin typeface="Berlin Sans FB Demi" pitchFamily="34" charset="0"/>
              </a:rPr>
              <a:t>slides show </a:t>
            </a:r>
            <a:r>
              <a:rPr lang="en-US" sz="2800" dirty="0" smtClean="0">
                <a:solidFill>
                  <a:schemeClr val="bg1"/>
                </a:solidFill>
                <a:latin typeface="Berlin Sans FB Demi" pitchFamily="34" charset="0"/>
              </a:rPr>
              <a:t>examples of some of the incidents</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3379" y="2540880"/>
            <a:ext cx="7298475" cy="1524000"/>
          </a:xfrm>
        </p:spPr>
        <p:txBody>
          <a:bodyPr>
            <a:normAutofit/>
          </a:bodyPr>
          <a:lstStyle/>
          <a:p>
            <a:pPr algn="ctr"/>
            <a:r>
              <a:rPr lang="en-US" sz="3600" b="1" dirty="0" smtClean="0">
                <a:solidFill>
                  <a:schemeClr val="bg1"/>
                </a:solidFill>
              </a:rPr>
              <a:t>Examples of injuries related to falls within the district</a:t>
            </a:r>
            <a:endParaRPr lang="en-US" sz="3600" b="1" dirty="0">
              <a:solidFill>
                <a:schemeClr val="bg1"/>
              </a:solidFill>
            </a:endParaRPr>
          </a:p>
        </p:txBody>
      </p:sp>
      <p:sp>
        <p:nvSpPr>
          <p:cNvPr id="6" name="Content Placeholder 5"/>
          <p:cNvSpPr>
            <a:spLocks noGrp="1"/>
          </p:cNvSpPr>
          <p:nvPr>
            <p:ph sz="half" idx="13"/>
          </p:nvPr>
        </p:nvSpPr>
        <p:spPr>
          <a:xfrm>
            <a:off x="4629151" y="448240"/>
            <a:ext cx="3579428" cy="1962926"/>
          </a:xfrm>
          <a:solidFill>
            <a:schemeClr val="tx1">
              <a:lumMod val="40000"/>
              <a:lumOff val="60000"/>
            </a:schemeClr>
          </a:solidFill>
          <a:ln w="28575">
            <a:solidFill>
              <a:schemeClr val="accent2"/>
            </a:solidFill>
          </a:ln>
          <a:effectLst>
            <a:outerShdw blurRad="44450" dist="27940" dir="5400000" algn="ctr">
              <a:srgbClr val="000000">
                <a:alpha val="32000"/>
              </a:srgbClr>
            </a:outerShdw>
          </a:effectLst>
        </p:spPr>
        <p:txBody>
          <a:bodyPr anchor="t">
            <a:normAutofit/>
          </a:bodyPr>
          <a:lstStyle/>
          <a:p>
            <a:pPr marL="0" indent="0" algn="ctr">
              <a:buNone/>
            </a:pPr>
            <a:endParaRPr lang="en-US" sz="200" dirty="0" smtClean="0"/>
          </a:p>
          <a:p>
            <a:pPr marL="0" indent="0" algn="ctr">
              <a:buNone/>
            </a:pPr>
            <a:r>
              <a:rPr lang="en-US" sz="2050" b="1" dirty="0" smtClean="0">
                <a:solidFill>
                  <a:schemeClr val="bg1"/>
                </a:solidFill>
              </a:rPr>
              <a:t>Employee climbing down from ladder carrying tool bag missed stepped and fell, injuring multiple body parts.</a:t>
            </a:r>
            <a:endParaRPr lang="en-US" sz="2050" b="1" dirty="0">
              <a:solidFill>
                <a:schemeClr val="bg1"/>
              </a:solidFill>
            </a:endParaRPr>
          </a:p>
        </p:txBody>
      </p:sp>
      <p:sp>
        <p:nvSpPr>
          <p:cNvPr id="5" name="Content Placeholder 4"/>
          <p:cNvSpPr>
            <a:spLocks noGrp="1"/>
          </p:cNvSpPr>
          <p:nvPr>
            <p:ph sz="quarter" idx="4"/>
          </p:nvPr>
        </p:nvSpPr>
        <p:spPr>
          <a:xfrm>
            <a:off x="792238" y="448240"/>
            <a:ext cx="3494015" cy="1962926"/>
          </a:xfrm>
          <a:ln w="19050">
            <a:solidFill>
              <a:schemeClr val="tx1">
                <a:alpha val="60000"/>
              </a:schemeClr>
            </a:solidFill>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ctr">
              <a:buNone/>
            </a:pPr>
            <a:endParaRPr lang="en-US" sz="200" dirty="0" smtClean="0"/>
          </a:p>
          <a:p>
            <a:pPr marL="0" indent="0" algn="ctr">
              <a:buNone/>
            </a:pPr>
            <a:r>
              <a:rPr lang="en-US" sz="2250" b="1" dirty="0" smtClean="0"/>
              <a:t>Employee working </a:t>
            </a:r>
            <a:r>
              <a:rPr lang="en-US" sz="2250" b="1" dirty="0"/>
              <a:t>on bulletin </a:t>
            </a:r>
            <a:r>
              <a:rPr lang="en-US" sz="2250" b="1" dirty="0" smtClean="0"/>
              <a:t>board stepped down from chair lost their balance and fell on their back</a:t>
            </a:r>
            <a:endParaRPr lang="en-US" sz="2250" b="1" dirty="0"/>
          </a:p>
        </p:txBody>
      </p:sp>
      <p:sp>
        <p:nvSpPr>
          <p:cNvPr id="7" name="Content Placeholder 4"/>
          <p:cNvSpPr txBox="1">
            <a:spLocks/>
          </p:cNvSpPr>
          <p:nvPr/>
        </p:nvSpPr>
        <p:spPr bwMode="auto">
          <a:xfrm>
            <a:off x="792238" y="3997035"/>
            <a:ext cx="3457574" cy="2040580"/>
          </a:xfrm>
          <a:prstGeom prst="rect">
            <a:avLst/>
          </a:prstGeom>
          <a:solidFill>
            <a:schemeClr val="tx1">
              <a:lumMod val="40000"/>
              <a:lumOff val="60000"/>
            </a:schemeClr>
          </a:solidFill>
          <a:ln w="28575">
            <a:solidFill>
              <a:schemeClr val="accent2"/>
            </a:solidFill>
          </a:ln>
          <a:effectLst>
            <a:outerShdw blurRad="44450" dist="27940" dir="5400000" algn="ctr">
              <a:srgbClr val="000000">
                <a:alpha val="32000"/>
              </a:srgbClr>
            </a:outerShdw>
          </a:effectLst>
          <a:extLst/>
        </p:spPr>
        <p:txBody>
          <a:bodyPr vert="horz" wrap="square" lIns="91440" tIns="45720" rIns="91440" bIns="45720" numCol="1" anchor="t" anchorCtr="0" compatLnSpc="1">
            <a:prstTxWarp prst="textNoShape">
              <a:avLst/>
            </a:prstTxWarp>
          </a:bodyPr>
          <a:lstStyle>
            <a:lvl1pPr marL="209550" indent="-209550" algn="l" rtl="0" eaLnBrk="1" fontAlgn="base" hangingPunct="1">
              <a:lnSpc>
                <a:spcPct val="90000"/>
              </a:lnSpc>
              <a:spcBef>
                <a:spcPts val="1100"/>
              </a:spcBef>
              <a:spcAft>
                <a:spcPct val="0"/>
              </a:spcAft>
              <a:buFont typeface="Arial" charset="0"/>
              <a:buChar char="•"/>
              <a:defRPr sz="2200" kern="1200">
                <a:solidFill>
                  <a:schemeClr val="tx1"/>
                </a:solidFill>
                <a:latin typeface="+mn-lt"/>
                <a:ea typeface="+mn-ea"/>
                <a:cs typeface="+mn-cs"/>
              </a:defRPr>
            </a:lvl1pPr>
            <a:lvl2pPr marL="438150" indent="-153988" algn="l" rtl="0" eaLnBrk="1" fontAlgn="base" hangingPunct="1">
              <a:lnSpc>
                <a:spcPct val="90000"/>
              </a:lnSpc>
              <a:spcBef>
                <a:spcPts val="400"/>
              </a:spcBef>
              <a:spcAft>
                <a:spcPct val="0"/>
              </a:spcAft>
              <a:buFont typeface="Arial" charset="0"/>
              <a:buChar char="•"/>
              <a:defRPr sz="1800" kern="1200">
                <a:solidFill>
                  <a:schemeClr val="tx1"/>
                </a:solidFill>
                <a:latin typeface="+mn-lt"/>
                <a:ea typeface="+mn-ea"/>
                <a:cs typeface="+mn-cs"/>
              </a:defRPr>
            </a:lvl2pPr>
            <a:lvl3pPr marL="6762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9048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mn-ea"/>
                <a:cs typeface="+mn-cs"/>
              </a:defRPr>
            </a:lvl4pPr>
            <a:lvl5pPr marL="11334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buNone/>
            </a:pPr>
            <a:endParaRPr lang="en-US" sz="200" dirty="0" smtClean="0"/>
          </a:p>
          <a:p>
            <a:pPr marL="0" indent="0" algn="ctr">
              <a:buNone/>
            </a:pPr>
            <a:r>
              <a:rPr lang="en-US" b="1" dirty="0" smtClean="0">
                <a:solidFill>
                  <a:schemeClr val="bg1"/>
                </a:solidFill>
              </a:rPr>
              <a:t>Employee standing on a counter to place art work on wall lost their balance. Injury to arm &amp; twisted back from open cabinet door.</a:t>
            </a:r>
            <a:endParaRPr lang="en-US" b="1" dirty="0">
              <a:solidFill>
                <a:schemeClr val="bg1"/>
              </a:solidFill>
            </a:endParaRPr>
          </a:p>
        </p:txBody>
      </p:sp>
      <p:sp>
        <p:nvSpPr>
          <p:cNvPr id="8" name="Content Placeholder 5"/>
          <p:cNvSpPr txBox="1">
            <a:spLocks/>
          </p:cNvSpPr>
          <p:nvPr/>
        </p:nvSpPr>
        <p:spPr bwMode="auto">
          <a:xfrm>
            <a:off x="4642405" y="3997035"/>
            <a:ext cx="3566174" cy="2061600"/>
          </a:xfrm>
          <a:prstGeom prst="rect">
            <a:avLst/>
          </a:prstGeom>
          <a:ln w="19050">
            <a:solidFill>
              <a:schemeClr val="tx1">
                <a:alpha val="60000"/>
              </a:schemeClr>
            </a:solidFill>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209550" indent="-209550" algn="l" rtl="0" eaLnBrk="1" fontAlgn="base" hangingPunct="1">
              <a:lnSpc>
                <a:spcPct val="90000"/>
              </a:lnSpc>
              <a:spcBef>
                <a:spcPts val="1100"/>
              </a:spcBef>
              <a:spcAft>
                <a:spcPct val="0"/>
              </a:spcAft>
              <a:buFont typeface="Arial" charset="0"/>
              <a:buChar char="•"/>
              <a:defRPr sz="2200" kern="1200">
                <a:solidFill>
                  <a:schemeClr val="tx1"/>
                </a:solidFill>
                <a:latin typeface="+mn-lt"/>
                <a:ea typeface="+mn-ea"/>
                <a:cs typeface="+mn-cs"/>
              </a:defRPr>
            </a:lvl1pPr>
            <a:lvl2pPr marL="438150" indent="-153988" algn="l" rtl="0" eaLnBrk="1" fontAlgn="base" hangingPunct="1">
              <a:lnSpc>
                <a:spcPct val="90000"/>
              </a:lnSpc>
              <a:spcBef>
                <a:spcPts val="400"/>
              </a:spcBef>
              <a:spcAft>
                <a:spcPct val="0"/>
              </a:spcAft>
              <a:buFont typeface="Arial" charset="0"/>
              <a:buChar char="•"/>
              <a:defRPr sz="1800" kern="1200">
                <a:solidFill>
                  <a:schemeClr val="tx1"/>
                </a:solidFill>
                <a:latin typeface="+mn-lt"/>
                <a:ea typeface="+mn-ea"/>
                <a:cs typeface="+mn-cs"/>
              </a:defRPr>
            </a:lvl2pPr>
            <a:lvl3pPr marL="6762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mn-ea"/>
                <a:cs typeface="+mn-cs"/>
              </a:defRPr>
            </a:lvl3pPr>
            <a:lvl4pPr marL="9048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mn-ea"/>
                <a:cs typeface="+mn-cs"/>
              </a:defRPr>
            </a:lvl4pPr>
            <a:lvl5pPr marL="1133475" indent="-153988" algn="l" rtl="0" eaLnBrk="1" fontAlgn="base" hangingPunct="1">
              <a:lnSpc>
                <a:spcPct val="90000"/>
              </a:lnSpc>
              <a:spcBef>
                <a:spcPts val="400"/>
              </a:spcBef>
              <a:spcAft>
                <a:spcPct val="0"/>
              </a:spcAft>
              <a:buFont typeface="Arial"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endParaRPr lang="en-US" sz="200" dirty="0" smtClean="0"/>
          </a:p>
          <a:p>
            <a:pPr marL="0" indent="0" algn="ctr">
              <a:buNone/>
            </a:pPr>
            <a:r>
              <a:rPr lang="en-US" sz="2350" b="1" dirty="0" smtClean="0">
                <a:solidFill>
                  <a:schemeClr val="bg1"/>
                </a:solidFill>
              </a:rPr>
              <a:t>Employee using a step ladder to retrieve items off a shelf slipped and fell. Injury to shoulder, arm and leg. </a:t>
            </a:r>
            <a:endParaRPr lang="en-US" sz="2350" b="1" dirty="0">
              <a:solidFill>
                <a:schemeClr val="bg1"/>
              </a:solidFill>
            </a:endParaRPr>
          </a:p>
        </p:txBody>
      </p:sp>
    </p:spTree>
    <p:extLst>
      <p:ext uri="{BB962C8B-B14F-4D97-AF65-F5344CB8AC3E}">
        <p14:creationId xmlns:p14="http://schemas.microsoft.com/office/powerpoint/2010/main" val="3243920082"/>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1" y="175566"/>
            <a:ext cx="4841854" cy="1786275"/>
          </a:xfrm>
          <a:solidFill>
            <a:schemeClr val="tx1"/>
          </a:solidFill>
          <a:ln w="38100">
            <a:solidFill>
              <a:schemeClr val="accent2"/>
            </a:solidFill>
          </a:ln>
        </p:spPr>
        <p:txBody>
          <a:bodyPr>
            <a:normAutofit fontScale="90000"/>
          </a:bodyPr>
          <a:lstStyle/>
          <a:p>
            <a:pPr algn="ctr"/>
            <a:r>
              <a:rPr lang="en-US" sz="4000" b="1" dirty="0" smtClean="0">
                <a:solidFill>
                  <a:schemeClr val="bg1"/>
                </a:solidFill>
              </a:rPr>
              <a:t>The Main Types of Ladder Accidents</a:t>
            </a:r>
            <a:endParaRPr lang="en-US" sz="4000" b="1"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8266" y="3563815"/>
            <a:ext cx="2577634" cy="2292369"/>
          </a:xfrm>
          <a:prstGeom prst="rect">
            <a:avLst/>
          </a:prstGeom>
          <a:solidFill>
            <a:srgbClr val="FFFFFF">
              <a:shade val="85000"/>
            </a:srgbClr>
          </a:solidFill>
          <a:ln w="5715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3364521" y="2218846"/>
            <a:ext cx="2616475" cy="4079631"/>
          </a:xfrm>
          <a:solidFill>
            <a:schemeClr val="tx1"/>
          </a:solidFill>
          <a:ln w="28575">
            <a:solidFill>
              <a:schemeClr val="accent2"/>
            </a:solidFill>
          </a:ln>
        </p:spPr>
        <p:txBody>
          <a:bodyPr>
            <a:normAutofit/>
          </a:bodyPr>
          <a:lstStyle/>
          <a:p>
            <a:pPr marL="342900" indent="-342900">
              <a:buClr>
                <a:schemeClr val="accent2"/>
              </a:buClr>
              <a:buFont typeface="Wingdings" panose="05000000000000000000" pitchFamily="2" charset="2"/>
              <a:buChar char="Ø"/>
            </a:pPr>
            <a:r>
              <a:rPr lang="en-US" sz="2400" dirty="0" smtClean="0">
                <a:solidFill>
                  <a:schemeClr val="bg1"/>
                </a:solidFill>
              </a:rPr>
              <a:t>Using the wrong type of ladder for the job</a:t>
            </a:r>
          </a:p>
          <a:p>
            <a:pPr marL="342900" indent="-342900">
              <a:buClr>
                <a:schemeClr val="accent2"/>
              </a:buClr>
              <a:buFont typeface="Wingdings" panose="05000000000000000000" pitchFamily="2" charset="2"/>
              <a:buChar char="Ø"/>
            </a:pPr>
            <a:r>
              <a:rPr lang="en-US" sz="2400" dirty="0" smtClean="0">
                <a:solidFill>
                  <a:schemeClr val="bg1"/>
                </a:solidFill>
              </a:rPr>
              <a:t>Using a damaged ladder</a:t>
            </a:r>
          </a:p>
          <a:p>
            <a:pPr marL="342900" indent="-342900">
              <a:buClr>
                <a:schemeClr val="accent2"/>
              </a:buClr>
              <a:buFont typeface="Wingdings" panose="05000000000000000000" pitchFamily="2" charset="2"/>
              <a:buChar char="Ø"/>
            </a:pPr>
            <a:r>
              <a:rPr lang="en-US" sz="2400" dirty="0" smtClean="0">
                <a:solidFill>
                  <a:schemeClr val="bg1"/>
                </a:solidFill>
              </a:rPr>
              <a:t>Falls from over reaching or incorrect ladder placement</a:t>
            </a:r>
          </a:p>
        </p:txBody>
      </p:sp>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34820" y="527538"/>
            <a:ext cx="2700749" cy="2523670"/>
          </a:xfrm>
          <a:prstGeom prst="rect">
            <a:avLst/>
          </a:prstGeom>
          <a:solidFill>
            <a:srgbClr val="FFFFFF">
              <a:shade val="85000"/>
            </a:srgbClr>
          </a:solidFill>
          <a:ln w="57150">
            <a:solidFill>
              <a:schemeClr val="accent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Content Placeholder 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122271" y="2526830"/>
            <a:ext cx="2670036" cy="3463661"/>
          </a:xfrm>
          <a:prstGeom prst="rect">
            <a:avLst/>
          </a:prstGeom>
          <a:solidFill>
            <a:srgbClr val="FFFFFF">
              <a:shade val="85000"/>
            </a:srgbClr>
          </a:solidFill>
          <a:ln w="38100">
            <a:solidFill>
              <a:schemeClr val="accent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6893199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9468" y="1169893"/>
            <a:ext cx="3886200" cy="2286000"/>
          </a:xfrm>
        </p:spPr>
        <p:txBody>
          <a:bodyPr>
            <a:noAutofit/>
          </a:bodyPr>
          <a:lstStyle/>
          <a:p>
            <a:pPr algn="ctr"/>
            <a:r>
              <a:rPr lang="en-US" sz="3600" b="1" dirty="0" smtClean="0">
                <a:solidFill>
                  <a:schemeClr val="bg1"/>
                </a:solidFill>
                <a:effectLst/>
                <a:latin typeface="Cooper Black" pitchFamily="18" charset="0"/>
              </a:rPr>
              <a:t>Even Low Heights Can Be Deadly</a:t>
            </a:r>
            <a:endParaRPr lang="en-US" sz="3600" b="1" dirty="0">
              <a:solidFill>
                <a:schemeClr val="bg1"/>
              </a:solidFill>
              <a:effectLst/>
              <a:latin typeface="Cooper Black" pitchFamily="18" charset="0"/>
            </a:endParaRPr>
          </a:p>
        </p:txBody>
      </p:sp>
      <p:sp>
        <p:nvSpPr>
          <p:cNvPr id="4" name="Text Placeholder 3"/>
          <p:cNvSpPr>
            <a:spLocks noGrp="1"/>
          </p:cNvSpPr>
          <p:nvPr>
            <p:ph type="body" sz="half" idx="2"/>
          </p:nvPr>
        </p:nvSpPr>
        <p:spPr>
          <a:xfrm>
            <a:off x="5898775" y="3980329"/>
            <a:ext cx="2997851" cy="1846729"/>
          </a:xfr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a:bodyPr>
          <a:lstStyle/>
          <a:p>
            <a:pPr algn="ctr"/>
            <a:r>
              <a:rPr lang="en-US" sz="2800" b="1" dirty="0">
                <a:solidFill>
                  <a:srgbClr val="000000"/>
                </a:solidFill>
                <a:latin typeface="Book Antiqua" pitchFamily="18" charset="0"/>
              </a:rPr>
              <a:t>Most fatalities involving ladders occur </a:t>
            </a:r>
            <a:r>
              <a:rPr lang="en-US" sz="2800" b="1" u="sng" dirty="0" smtClean="0">
                <a:solidFill>
                  <a:srgbClr val="000000"/>
                </a:solidFill>
                <a:latin typeface="Book Antiqua" pitchFamily="18" charset="0"/>
              </a:rPr>
              <a:t>below</a:t>
            </a:r>
            <a:r>
              <a:rPr lang="en-US" sz="2800" b="1" dirty="0" smtClean="0">
                <a:solidFill>
                  <a:srgbClr val="000000"/>
                </a:solidFill>
                <a:latin typeface="Book Antiqua" pitchFamily="18" charset="0"/>
              </a:rPr>
              <a:t> how many feet?</a:t>
            </a:r>
            <a:endParaRPr lang="en-US" b="1" dirty="0">
              <a:latin typeface="Book Antiqua" pitchFamily="18" charset="0"/>
            </a:endParaRPr>
          </a:p>
        </p:txBody>
      </p:sp>
      <p:sp>
        <p:nvSpPr>
          <p:cNvPr id="6" name="TextBox 5"/>
          <p:cNvSpPr txBox="1"/>
          <p:nvPr/>
        </p:nvSpPr>
        <p:spPr>
          <a:xfrm>
            <a:off x="666409" y="498714"/>
            <a:ext cx="3614532" cy="1200329"/>
          </a:xfrm>
          <a:prstGeom prst="rect">
            <a:avLst/>
          </a:prstGeom>
          <a:solidFill>
            <a:schemeClr val="tx1"/>
          </a:solidFill>
          <a:ln w="57150">
            <a:solidFill>
              <a:schemeClr val="bg1"/>
            </a:solidFill>
          </a:ln>
        </p:spPr>
        <p:txBody>
          <a:bodyPr wrap="square" rtlCol="0">
            <a:spAutoFit/>
          </a:bodyPr>
          <a:lstStyle/>
          <a:p>
            <a:pPr algn="ctr"/>
            <a:r>
              <a:rPr lang="en-US" sz="2400" b="1" dirty="0" smtClean="0">
                <a:solidFill>
                  <a:schemeClr val="bg1"/>
                </a:solidFill>
              </a:rPr>
              <a:t>This doesn’t appear to be safe? Would you do</a:t>
            </a:r>
          </a:p>
          <a:p>
            <a:pPr algn="ctr"/>
            <a:r>
              <a:rPr lang="en-US" sz="2400" b="1" dirty="0" smtClean="0">
                <a:solidFill>
                  <a:schemeClr val="bg1"/>
                </a:solidFill>
              </a:rPr>
              <a:t> this?</a:t>
            </a:r>
            <a:endParaRPr lang="en-US" sz="2400" b="1" dirty="0">
              <a:solidFill>
                <a:schemeClr val="bg1"/>
              </a:solidFill>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409" y="2150969"/>
            <a:ext cx="4191000" cy="3981450"/>
          </a:xfrm>
          <a:ln>
            <a:solidFill>
              <a:schemeClr val="bg1"/>
            </a:solidFill>
          </a:ln>
        </p:spPr>
      </p:pic>
    </p:spTree>
    <p:extLst>
      <p:ext uri="{BB962C8B-B14F-4D97-AF65-F5344CB8AC3E}">
        <p14:creationId xmlns:p14="http://schemas.microsoft.com/office/powerpoint/2010/main" val="9700302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406" y="879230"/>
            <a:ext cx="3116717" cy="1063751"/>
          </a:xfrm>
        </p:spPr>
        <p:txBody>
          <a:bodyPr>
            <a:normAutofit fontScale="90000"/>
          </a:bodyPr>
          <a:lstStyle/>
          <a:p>
            <a:pPr algn="ctr"/>
            <a:r>
              <a:rPr lang="en-US" sz="6000" b="1" dirty="0" smtClean="0">
                <a:solidFill>
                  <a:schemeClr val="bg1"/>
                </a:solidFill>
              </a:rPr>
              <a:t>labels</a:t>
            </a:r>
            <a:endParaRPr lang="en-US" sz="6000" b="1"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0425" y="1989137"/>
            <a:ext cx="1504950" cy="2847975"/>
          </a:xfrm>
          <a:prstGeom prst="rect">
            <a:avLst/>
          </a:prstGeom>
          <a:solidFill>
            <a:srgbClr val="FFFFFF">
              <a:shade val="85000"/>
            </a:srgbClr>
          </a:solidFill>
          <a:ln w="381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5755343" y="699247"/>
            <a:ext cx="3316941" cy="5664515"/>
          </a:xfrm>
          <a:solidFill>
            <a:schemeClr val="tx1"/>
          </a:solidFill>
          <a:ln w="28575">
            <a:solidFill>
              <a:schemeClr val="accent2"/>
            </a:solidFill>
          </a:ln>
        </p:spPr>
        <p:txBody>
          <a:bodyPr>
            <a:normAutofit/>
          </a:bodyPr>
          <a:lstStyle/>
          <a:p>
            <a:pPr marL="137160" algn="ctr"/>
            <a:r>
              <a:rPr lang="en-US" sz="2800" b="1" dirty="0">
                <a:latin typeface="Arial Black" panose="020B0A04020102020204" pitchFamily="34" charset="0"/>
              </a:rPr>
              <a:t>Several labels can be found on a ladder</a:t>
            </a:r>
          </a:p>
          <a:p>
            <a:pPr marL="137160" algn="ctr"/>
            <a:endParaRPr lang="en-US" sz="300" b="1" dirty="0"/>
          </a:p>
          <a:p>
            <a:pPr marL="342900" indent="-342900">
              <a:buClr>
                <a:schemeClr val="accent2"/>
              </a:buClr>
              <a:buFont typeface="Wingdings" panose="05000000000000000000" pitchFamily="2" charset="2"/>
              <a:buChar char="Ø"/>
            </a:pPr>
            <a:r>
              <a:rPr lang="en-US" sz="2200" b="1" dirty="0">
                <a:solidFill>
                  <a:schemeClr val="bg1"/>
                </a:solidFill>
              </a:rPr>
              <a:t>Safety Instructions</a:t>
            </a:r>
          </a:p>
          <a:p>
            <a:pPr marL="342900" indent="-342900">
              <a:buClr>
                <a:schemeClr val="accent2"/>
              </a:buClr>
              <a:buFont typeface="Wingdings" panose="05000000000000000000" pitchFamily="2" charset="2"/>
              <a:buChar char="Ø"/>
            </a:pPr>
            <a:r>
              <a:rPr lang="en-US" sz="2200" b="1" dirty="0">
                <a:solidFill>
                  <a:schemeClr val="bg1"/>
                </a:solidFill>
              </a:rPr>
              <a:t>Danger &amp; Caution labels</a:t>
            </a:r>
          </a:p>
          <a:p>
            <a:pPr marL="342900" indent="-342900">
              <a:buClr>
                <a:schemeClr val="accent2"/>
              </a:buClr>
              <a:buFont typeface="Wingdings" panose="05000000000000000000" pitchFamily="2" charset="2"/>
              <a:buChar char="Ø"/>
            </a:pPr>
            <a:r>
              <a:rPr lang="en-US" sz="2200" b="1" dirty="0">
                <a:solidFill>
                  <a:schemeClr val="bg1"/>
                </a:solidFill>
              </a:rPr>
              <a:t>Duty rating, load capacity, ladder size, maximum reach, highest standing level &amp; model  (ID) number </a:t>
            </a:r>
          </a:p>
        </p:txBody>
      </p:sp>
      <p:sp>
        <p:nvSpPr>
          <p:cNvPr id="6" name="TextBox 5"/>
          <p:cNvSpPr txBox="1"/>
          <p:nvPr/>
        </p:nvSpPr>
        <p:spPr>
          <a:xfrm>
            <a:off x="994406" y="5163433"/>
            <a:ext cx="3667226" cy="1200329"/>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smtClean="0">
                <a:solidFill>
                  <a:schemeClr val="bg1"/>
                </a:solidFill>
              </a:rPr>
              <a:t>What part of the ladder will you find a Danger label ?</a:t>
            </a:r>
            <a:endParaRPr lang="en-US" sz="2400" b="1" dirty="0">
              <a:solidFill>
                <a:schemeClr val="bg1"/>
              </a:solidFill>
            </a:endParaRPr>
          </a:p>
        </p:txBody>
      </p:sp>
    </p:spTree>
    <p:extLst>
      <p:ext uri="{BB962C8B-B14F-4D97-AF65-F5344CB8AC3E}">
        <p14:creationId xmlns:p14="http://schemas.microsoft.com/office/powerpoint/2010/main" val="300024256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518" y="233083"/>
            <a:ext cx="3310188" cy="3013296"/>
          </a:xfrm>
        </p:spPr>
        <p:txBody>
          <a:bodyPr>
            <a:normAutofit fontScale="90000"/>
          </a:bodyPr>
          <a:lstStyle/>
          <a:p>
            <a:pPr algn="ctr"/>
            <a:r>
              <a:rPr lang="en-US" sz="2400" b="1" dirty="0" smtClean="0">
                <a:solidFill>
                  <a:schemeClr val="bg1"/>
                </a:solidFill>
              </a:rPr>
              <a:t>Select the correct duty rating for a 245 pound worker carrying 15 pounds of tools/ equipment </a:t>
            </a:r>
            <a:endParaRPr lang="en-US" sz="2400" b="1" dirty="0">
              <a:solidFill>
                <a:schemeClr val="bg1"/>
              </a:solidFill>
            </a:endParaRPr>
          </a:p>
        </p:txBody>
      </p:sp>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57498" y="3442447"/>
            <a:ext cx="2699323" cy="3106374"/>
          </a:xfrm>
          <a:ln w="28575">
            <a:solidFill>
              <a:schemeClr val="tx1"/>
            </a:solidFill>
          </a:ln>
        </p:spPr>
      </p:pic>
      <p:sp>
        <p:nvSpPr>
          <p:cNvPr id="5" name="Rounded Rectangle 4"/>
          <p:cNvSpPr/>
          <p:nvPr/>
        </p:nvSpPr>
        <p:spPr>
          <a:xfrm>
            <a:off x="728605" y="625017"/>
            <a:ext cx="1655546" cy="210271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Light Duty</a:t>
            </a:r>
          </a:p>
          <a:p>
            <a:pPr algn="ctr"/>
            <a:r>
              <a:rPr lang="en-US" sz="2200" b="1" dirty="0" smtClean="0"/>
              <a:t>200 </a:t>
            </a:r>
            <a:r>
              <a:rPr lang="en-US" sz="2200" b="1" dirty="0" err="1" smtClean="0"/>
              <a:t>lbs</a:t>
            </a:r>
            <a:endParaRPr lang="en-US" sz="2200" b="1" dirty="0" smtClean="0"/>
          </a:p>
          <a:p>
            <a:pPr algn="ctr"/>
            <a:r>
              <a:rPr lang="en-US" sz="2200" b="1" dirty="0" smtClean="0"/>
              <a:t>Type III</a:t>
            </a:r>
          </a:p>
          <a:p>
            <a:pPr algn="ctr"/>
            <a:r>
              <a:rPr lang="en-US" sz="2200" b="1" dirty="0" smtClean="0"/>
              <a:t>Household Use</a:t>
            </a:r>
            <a:endParaRPr lang="en-US" sz="2200" b="1" dirty="0"/>
          </a:p>
        </p:txBody>
      </p:sp>
      <p:sp>
        <p:nvSpPr>
          <p:cNvPr id="6" name="Rounded Rectangle 5"/>
          <p:cNvSpPr/>
          <p:nvPr/>
        </p:nvSpPr>
        <p:spPr>
          <a:xfrm>
            <a:off x="2363788" y="1143661"/>
            <a:ext cx="1655546" cy="210271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smtClean="0"/>
              <a:t>Medium Duty</a:t>
            </a:r>
          </a:p>
          <a:p>
            <a:pPr algn="ctr"/>
            <a:r>
              <a:rPr lang="en-US" sz="2200" b="1" dirty="0" smtClean="0"/>
              <a:t>225 </a:t>
            </a:r>
            <a:r>
              <a:rPr lang="en-US" sz="2200" b="1" dirty="0" err="1" smtClean="0"/>
              <a:t>lbs</a:t>
            </a:r>
            <a:endParaRPr lang="en-US" sz="2200" b="1" dirty="0" smtClean="0"/>
          </a:p>
          <a:p>
            <a:pPr algn="ctr"/>
            <a:r>
              <a:rPr lang="en-US" sz="2200" b="1" dirty="0" smtClean="0"/>
              <a:t>Type II</a:t>
            </a:r>
          </a:p>
          <a:p>
            <a:pPr algn="ctr"/>
            <a:endParaRPr lang="en-US" sz="2200" b="1" dirty="0"/>
          </a:p>
        </p:txBody>
      </p:sp>
      <p:sp>
        <p:nvSpPr>
          <p:cNvPr id="7" name="Rounded Rectangle 6"/>
          <p:cNvSpPr/>
          <p:nvPr/>
        </p:nvSpPr>
        <p:spPr>
          <a:xfrm>
            <a:off x="2768344" y="2954957"/>
            <a:ext cx="1655546" cy="210271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Heavy Duty</a:t>
            </a:r>
          </a:p>
          <a:p>
            <a:pPr algn="ctr"/>
            <a:r>
              <a:rPr lang="en-US" sz="2400" b="1" dirty="0" smtClean="0"/>
              <a:t>250 </a:t>
            </a:r>
            <a:r>
              <a:rPr lang="en-US" sz="2400" b="1" dirty="0" err="1" smtClean="0"/>
              <a:t>lbs</a:t>
            </a:r>
            <a:endParaRPr lang="en-US" sz="2400" b="1" dirty="0" smtClean="0"/>
          </a:p>
          <a:p>
            <a:pPr algn="ctr"/>
            <a:r>
              <a:rPr lang="en-US" sz="2400" b="1" dirty="0" smtClean="0"/>
              <a:t>Type I</a:t>
            </a:r>
          </a:p>
          <a:p>
            <a:pPr algn="ctr"/>
            <a:endParaRPr lang="en-US" sz="2200" b="1" dirty="0" smtClean="0"/>
          </a:p>
        </p:txBody>
      </p:sp>
      <p:sp>
        <p:nvSpPr>
          <p:cNvPr id="8" name="Rounded Rectangle 7"/>
          <p:cNvSpPr/>
          <p:nvPr/>
        </p:nvSpPr>
        <p:spPr>
          <a:xfrm>
            <a:off x="1456673" y="4604750"/>
            <a:ext cx="1734888" cy="210271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smtClean="0"/>
              <a:t>Extra Heavy  Duty</a:t>
            </a:r>
          </a:p>
          <a:p>
            <a:pPr algn="ctr"/>
            <a:r>
              <a:rPr lang="en-US" sz="2400" b="1" dirty="0" smtClean="0"/>
              <a:t>300 </a:t>
            </a:r>
            <a:r>
              <a:rPr lang="en-US" sz="2400" b="1" dirty="0" err="1" smtClean="0"/>
              <a:t>lbs</a:t>
            </a:r>
            <a:endParaRPr lang="en-US" sz="2400" b="1" dirty="0" smtClean="0"/>
          </a:p>
          <a:p>
            <a:pPr algn="ctr"/>
            <a:r>
              <a:rPr lang="en-US" sz="2400" b="1" dirty="0" smtClean="0"/>
              <a:t>Type IA</a:t>
            </a:r>
          </a:p>
        </p:txBody>
      </p:sp>
      <p:sp>
        <p:nvSpPr>
          <p:cNvPr id="9" name="Rounded Rectangle 8"/>
          <p:cNvSpPr/>
          <p:nvPr/>
        </p:nvSpPr>
        <p:spPr>
          <a:xfrm>
            <a:off x="470334" y="2604568"/>
            <a:ext cx="1655546" cy="210271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t>Special Duty</a:t>
            </a:r>
          </a:p>
          <a:p>
            <a:pPr algn="ctr"/>
            <a:r>
              <a:rPr lang="en-US" sz="2400" b="1" dirty="0" smtClean="0"/>
              <a:t>375 </a:t>
            </a:r>
            <a:r>
              <a:rPr lang="en-US" sz="2400" b="1" dirty="0" err="1" smtClean="0"/>
              <a:t>lbs</a:t>
            </a:r>
            <a:endParaRPr lang="en-US" sz="2400" b="1" dirty="0" smtClean="0"/>
          </a:p>
          <a:p>
            <a:pPr algn="ctr"/>
            <a:r>
              <a:rPr lang="en-US" sz="2400" b="1" dirty="0" smtClean="0"/>
              <a:t>Type IAA</a:t>
            </a:r>
          </a:p>
        </p:txBody>
      </p:sp>
    </p:spTree>
    <p:extLst>
      <p:ext uri="{BB962C8B-B14F-4D97-AF65-F5344CB8AC3E}">
        <p14:creationId xmlns:p14="http://schemas.microsoft.com/office/powerpoint/2010/main" val="354088872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68180" y="1826263"/>
            <a:ext cx="3116717" cy="3109152"/>
          </a:xfrm>
        </p:spPr>
        <p:txBody>
          <a:bodyPr>
            <a:noAutofit/>
          </a:bodyPr>
          <a:lstStyle/>
          <a:p>
            <a:pPr algn="ctr"/>
            <a:r>
              <a:rPr lang="en-US" sz="4000" b="1" dirty="0" smtClean="0">
                <a:solidFill>
                  <a:schemeClr val="bg1"/>
                </a:solidFill>
              </a:rPr>
              <a:t>Can you list two things wrong in the picture</a:t>
            </a:r>
            <a:endParaRPr lang="en-US" sz="4000" b="1" dirty="0">
              <a:solidFill>
                <a:schemeClr val="bg1"/>
              </a:solidFill>
            </a:endParaRPr>
          </a:p>
        </p:txBody>
      </p:sp>
      <p:pic>
        <p:nvPicPr>
          <p:cNvPr id="10" name="Picture Placeholder 9"/>
          <p:cNvPicPr>
            <a:picLocks noGrp="1" noChangeAspect="1"/>
          </p:cNvPicPr>
          <p:nvPr>
            <p:ph type="pic" idx="13"/>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rot="5400000">
            <a:off x="417120" y="1463699"/>
            <a:ext cx="4373296" cy="3279972"/>
          </a:xfrm>
          <a:prstGeom prst="rect">
            <a:avLst/>
          </a:prstGeom>
          <a:solidFill>
            <a:srgbClr val="FFFFFF">
              <a:shade val="85000"/>
            </a:srgbClr>
          </a:solidFill>
          <a:ln w="76200" cap="sq">
            <a:solidFill>
              <a:schemeClr val="bg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3676230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Badge">
  <a:themeElements>
    <a:clrScheme name="Custom 3">
      <a:dk1>
        <a:sysClr val="windowText" lastClr="000000"/>
      </a:dk1>
      <a:lt1>
        <a:sysClr val="window" lastClr="FFFFFF"/>
      </a:lt1>
      <a:dk2>
        <a:srgbClr val="F7AC15"/>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70532A-D598-4F6B-B05D-F62B681804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TM10001106[[fn=Badge]]</Template>
  <TotalTime>0</TotalTime>
  <Words>2717</Words>
  <Application>Microsoft Office PowerPoint</Application>
  <PresentationFormat>On-screen Show (4:3)</PresentationFormat>
  <Paragraphs>248</Paragraphs>
  <Slides>20</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Aharoni</vt:lpstr>
      <vt:lpstr>Arial</vt:lpstr>
      <vt:lpstr>Arial Black</vt:lpstr>
      <vt:lpstr>Berlin Sans FB Demi</vt:lpstr>
      <vt:lpstr>Book Antiqua</vt:lpstr>
      <vt:lpstr>Cooper Black</vt:lpstr>
      <vt:lpstr>Corbel</vt:lpstr>
      <vt:lpstr>Gill Sans MT</vt:lpstr>
      <vt:lpstr>Impact</vt:lpstr>
      <vt:lpstr>Source Sans Pro</vt:lpstr>
      <vt:lpstr>Tahoma</vt:lpstr>
      <vt:lpstr>Times New Roman</vt:lpstr>
      <vt:lpstr>Wingdings</vt:lpstr>
      <vt:lpstr>Badge</vt:lpstr>
      <vt:lpstr>Ladder Safety</vt:lpstr>
      <vt:lpstr>PowerPoint Presentation</vt:lpstr>
      <vt:lpstr>Fall related injuries within the district</vt:lpstr>
      <vt:lpstr>Examples of injuries related to falls within the district</vt:lpstr>
      <vt:lpstr>The Main Types of Ladder Accidents</vt:lpstr>
      <vt:lpstr>Even Low Heights Can Be Deadly</vt:lpstr>
      <vt:lpstr>labels</vt:lpstr>
      <vt:lpstr>Select the correct duty rating for a 245 pound worker carrying 15 pounds of tools/ equipment </vt:lpstr>
      <vt:lpstr>Can you list two things wrong in the picture</vt:lpstr>
      <vt:lpstr>Determining the type of ladder needed</vt:lpstr>
      <vt:lpstr>Ladders can be dangerous if not used correctly</vt:lpstr>
      <vt:lpstr>Condition/Inspection</vt:lpstr>
      <vt:lpstr>What is the condition of the ladder</vt:lpstr>
      <vt:lpstr>Check the Locks</vt:lpstr>
      <vt:lpstr>Setting up the Ladder</vt:lpstr>
      <vt:lpstr>Ladder Placement</vt:lpstr>
      <vt:lpstr>Match the names to the corresponding area on the ladder</vt:lpstr>
      <vt:lpstr>Climbing Tips</vt:lpstr>
      <vt:lpstr>Other Options</vt:lpstr>
      <vt:lpstr>Don’t be a fool, use the proper tool~ Author Unknown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2015-03-10T17:15:11Z</dcterms:created>
  <dcterms:modified xsi:type="dcterms:W3CDTF">2020-04-03T18:44:37Z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ies>
</file>